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02" y="-7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65F29E-83CD-4154-A940-5239AD742F4F}" type="doc">
      <dgm:prSet loTypeId="urn:microsoft.com/office/officeart/2005/8/layout/radial3" loCatId="cycle" qsTypeId="urn:microsoft.com/office/officeart/2005/8/quickstyle/3d2" qsCatId="3D" csTypeId="urn:microsoft.com/office/officeart/2005/8/colors/accent4_5" csCatId="accent4" phldr="1"/>
      <dgm:spPr/>
      <dgm:t>
        <a:bodyPr/>
        <a:lstStyle/>
        <a:p>
          <a:endParaRPr lang="fr-FR"/>
        </a:p>
      </dgm:t>
    </dgm:pt>
    <dgm:pt modelId="{3EE820EE-FC2A-404E-9019-789CEBA9E18C}">
      <dgm:prSet phldrT="[Texte]" custT="1"/>
      <dgm:spPr/>
      <dgm:t>
        <a:bodyPr/>
        <a:lstStyle/>
        <a:p>
          <a:r>
            <a:rPr lang="fr-FR" sz="1400" b="1" smtClean="0">
              <a:solidFill>
                <a:schemeClr val="bg1"/>
              </a:solidFill>
            </a:rPr>
            <a:t>Le Front ouest  : destination mémoire</a:t>
          </a:r>
          <a:endParaRPr lang="fr-FR" sz="1400" b="1" dirty="0">
            <a:solidFill>
              <a:schemeClr val="bg1"/>
            </a:solidFill>
          </a:endParaRPr>
        </a:p>
      </dgm:t>
    </dgm:pt>
    <dgm:pt modelId="{6F506ABC-16D5-44C6-A6BE-8A0AFC2A5299}" type="parTrans" cxnId="{3FE66A3A-5AF5-4D05-B369-57562DB78967}">
      <dgm:prSet/>
      <dgm:spPr/>
      <dgm:t>
        <a:bodyPr/>
        <a:lstStyle/>
        <a:p>
          <a:endParaRPr lang="fr-FR" sz="1100">
            <a:solidFill>
              <a:schemeClr val="bg1"/>
            </a:solidFill>
          </a:endParaRPr>
        </a:p>
      </dgm:t>
    </dgm:pt>
    <dgm:pt modelId="{B61A1099-8FD2-44AD-86D4-237B593B636D}" type="sibTrans" cxnId="{3FE66A3A-5AF5-4D05-B369-57562DB78967}">
      <dgm:prSet/>
      <dgm:spPr/>
      <dgm:t>
        <a:bodyPr/>
        <a:lstStyle/>
        <a:p>
          <a:endParaRPr lang="fr-FR" sz="1100">
            <a:solidFill>
              <a:schemeClr val="bg1"/>
            </a:solidFill>
          </a:endParaRPr>
        </a:p>
      </dgm:t>
    </dgm:pt>
    <dgm:pt modelId="{10D931D7-6FB1-4837-9232-DB87326DA635}">
      <dgm:prSet phldrT="[Texte]" custT="1"/>
      <dgm:spPr/>
      <dgm:t>
        <a:bodyPr/>
        <a:lstStyle/>
        <a:p>
          <a:r>
            <a:rPr lang="fr-FR" sz="1100" dirty="0" smtClean="0">
              <a:solidFill>
                <a:schemeClr val="bg1"/>
              </a:solidFill>
              <a:latin typeface="Frutiger LT Std 45 Light"/>
              <a:cs typeface="Arial" pitchFamily="34" charset="0"/>
            </a:rPr>
            <a:t>France au </a:t>
          </a:r>
          <a:r>
            <a:rPr lang="fr-FR" sz="1100" dirty="0" err="1" smtClean="0">
              <a:solidFill>
                <a:schemeClr val="bg1"/>
              </a:solidFill>
              <a:latin typeface="Frutiger LT Std 45 Light"/>
              <a:cs typeface="Arial" pitchFamily="34" charset="0"/>
            </a:rPr>
            <a:t>coeur</a:t>
          </a:r>
          <a:r>
            <a:rPr lang="fr-FR" sz="1100" dirty="0" smtClean="0">
              <a:solidFill>
                <a:schemeClr val="bg1"/>
              </a:solidFill>
              <a:latin typeface="Frutiger LT Std 45 Light"/>
              <a:cs typeface="Arial" pitchFamily="34" charset="0"/>
            </a:rPr>
            <a:t> du conflit en Europe</a:t>
          </a:r>
        </a:p>
      </dgm:t>
    </dgm:pt>
    <dgm:pt modelId="{FF8BEBB9-909D-49D7-9715-FAE719D3D58C}" type="parTrans" cxnId="{6CDA2821-8948-4927-8B74-B22FCE86421E}">
      <dgm:prSet/>
      <dgm:spPr/>
      <dgm:t>
        <a:bodyPr/>
        <a:lstStyle/>
        <a:p>
          <a:endParaRPr lang="fr-FR" sz="1100">
            <a:solidFill>
              <a:schemeClr val="bg1"/>
            </a:solidFill>
          </a:endParaRPr>
        </a:p>
      </dgm:t>
    </dgm:pt>
    <dgm:pt modelId="{F48BB23F-81F7-4545-B1F3-AAF5FA4B8370}" type="sibTrans" cxnId="{6CDA2821-8948-4927-8B74-B22FCE86421E}">
      <dgm:prSet/>
      <dgm:spPr/>
      <dgm:t>
        <a:bodyPr/>
        <a:lstStyle/>
        <a:p>
          <a:endParaRPr lang="fr-FR" sz="1100">
            <a:solidFill>
              <a:schemeClr val="bg1"/>
            </a:solidFill>
          </a:endParaRPr>
        </a:p>
      </dgm:t>
    </dgm:pt>
    <dgm:pt modelId="{C02F0732-B6EF-4965-938D-4D5230B82DE2}">
      <dgm:prSet phldrT="[Texte]" custT="1"/>
      <dgm:spPr/>
      <dgm:t>
        <a:bodyPr/>
        <a:lstStyle/>
        <a:p>
          <a:r>
            <a:rPr lang="fr-FR" sz="1100" smtClean="0">
              <a:solidFill>
                <a:schemeClr val="bg1"/>
              </a:solidFill>
              <a:latin typeface="Frutiger LT Std 45 Light"/>
              <a:cs typeface="Arial" pitchFamily="34" charset="0"/>
            </a:rPr>
            <a:t>De bonnes connexions avec le monde </a:t>
          </a:r>
          <a:endParaRPr lang="fr-FR" sz="1100" dirty="0" smtClean="0">
            <a:solidFill>
              <a:schemeClr val="bg1"/>
            </a:solidFill>
            <a:latin typeface="Frutiger LT Std 45 Light"/>
            <a:cs typeface="Arial" pitchFamily="34" charset="0"/>
          </a:endParaRPr>
        </a:p>
      </dgm:t>
    </dgm:pt>
    <dgm:pt modelId="{88EE3E0F-712A-46E2-AB14-AF6FDE017AC6}" type="parTrans" cxnId="{E14FFBE0-9446-43BE-AA26-1F53ABBBF5C8}">
      <dgm:prSet/>
      <dgm:spPr/>
      <dgm:t>
        <a:bodyPr/>
        <a:lstStyle/>
        <a:p>
          <a:endParaRPr lang="fr-FR" sz="1100">
            <a:solidFill>
              <a:schemeClr val="bg1"/>
            </a:solidFill>
          </a:endParaRPr>
        </a:p>
      </dgm:t>
    </dgm:pt>
    <dgm:pt modelId="{ACAD5F8A-E003-4BB9-8F2A-529CDAD56A7B}" type="sibTrans" cxnId="{E14FFBE0-9446-43BE-AA26-1F53ABBBF5C8}">
      <dgm:prSet/>
      <dgm:spPr/>
      <dgm:t>
        <a:bodyPr/>
        <a:lstStyle/>
        <a:p>
          <a:endParaRPr lang="fr-FR" sz="1100">
            <a:solidFill>
              <a:schemeClr val="bg1"/>
            </a:solidFill>
          </a:endParaRPr>
        </a:p>
      </dgm:t>
    </dgm:pt>
    <dgm:pt modelId="{B69A6B02-2311-4707-9754-B2A779CE3B3C}">
      <dgm:prSet phldrT="[Texte]" custT="1"/>
      <dgm:spPr/>
      <dgm:t>
        <a:bodyPr/>
        <a:lstStyle/>
        <a:p>
          <a:r>
            <a:rPr lang="fr-FR" sz="1100" smtClean="0">
              <a:solidFill>
                <a:schemeClr val="bg1"/>
              </a:solidFill>
              <a:latin typeface="Frutiger LT Std 45 Light"/>
              <a:cs typeface="Arial" pitchFamily="34" charset="0"/>
            </a:rPr>
            <a:t>Des projets structurants</a:t>
          </a:r>
          <a:endParaRPr lang="fr-FR" sz="1100" dirty="0" smtClean="0">
            <a:solidFill>
              <a:schemeClr val="bg1"/>
            </a:solidFill>
            <a:latin typeface="Frutiger LT Std 45 Light"/>
            <a:cs typeface="Arial" pitchFamily="34" charset="0"/>
          </a:endParaRPr>
        </a:p>
      </dgm:t>
    </dgm:pt>
    <dgm:pt modelId="{455D8155-D69D-4583-90A2-417D65863E02}" type="parTrans" cxnId="{A9C12CD8-B947-4C17-88AB-341268EBF5EC}">
      <dgm:prSet/>
      <dgm:spPr/>
      <dgm:t>
        <a:bodyPr/>
        <a:lstStyle/>
        <a:p>
          <a:endParaRPr lang="fr-FR" sz="1100">
            <a:solidFill>
              <a:schemeClr val="bg1"/>
            </a:solidFill>
          </a:endParaRPr>
        </a:p>
      </dgm:t>
    </dgm:pt>
    <dgm:pt modelId="{4747A3A7-53A0-4EDF-96C6-A7408D2607BF}" type="sibTrans" cxnId="{A9C12CD8-B947-4C17-88AB-341268EBF5EC}">
      <dgm:prSet/>
      <dgm:spPr/>
      <dgm:t>
        <a:bodyPr/>
        <a:lstStyle/>
        <a:p>
          <a:endParaRPr lang="fr-FR" sz="1100">
            <a:solidFill>
              <a:schemeClr val="bg1"/>
            </a:solidFill>
          </a:endParaRPr>
        </a:p>
      </dgm:t>
    </dgm:pt>
    <dgm:pt modelId="{B16DDDA3-E85D-49E4-9817-7F0C0A0340DF}">
      <dgm:prSet phldrT="[Texte]" custT="1"/>
      <dgm:spPr/>
      <dgm:t>
        <a:bodyPr/>
        <a:lstStyle/>
        <a:p>
          <a:r>
            <a:rPr lang="fr-FR" sz="1100" smtClean="0">
              <a:solidFill>
                <a:schemeClr val="bg1"/>
              </a:solidFill>
              <a:latin typeface="Frutiger LT Std 45 Light"/>
              <a:cs typeface="Arial" pitchFamily="34" charset="0"/>
            </a:rPr>
            <a:t>Une identité forte et différenciante soutenue par une histoire partagée</a:t>
          </a:r>
          <a:endParaRPr lang="fr-FR" sz="1100" dirty="0" smtClean="0">
            <a:solidFill>
              <a:schemeClr val="bg1"/>
            </a:solidFill>
            <a:latin typeface="Frutiger LT Std 45 Light"/>
            <a:cs typeface="Arial" pitchFamily="34" charset="0"/>
          </a:endParaRPr>
        </a:p>
      </dgm:t>
    </dgm:pt>
    <dgm:pt modelId="{EC2D4B41-621F-4283-89FE-263D2ECA0686}" type="parTrans" cxnId="{78B0D8B3-347D-478C-BB64-8325EF5A8A11}">
      <dgm:prSet/>
      <dgm:spPr/>
      <dgm:t>
        <a:bodyPr/>
        <a:lstStyle/>
        <a:p>
          <a:endParaRPr lang="fr-FR" sz="1100">
            <a:solidFill>
              <a:schemeClr val="bg1"/>
            </a:solidFill>
          </a:endParaRPr>
        </a:p>
      </dgm:t>
    </dgm:pt>
    <dgm:pt modelId="{531C5EA9-1A06-48CE-A346-73EEFC483162}" type="sibTrans" cxnId="{78B0D8B3-347D-478C-BB64-8325EF5A8A11}">
      <dgm:prSet/>
      <dgm:spPr/>
      <dgm:t>
        <a:bodyPr/>
        <a:lstStyle/>
        <a:p>
          <a:endParaRPr lang="fr-FR" sz="1100">
            <a:solidFill>
              <a:schemeClr val="bg1"/>
            </a:solidFill>
          </a:endParaRPr>
        </a:p>
      </dgm:t>
    </dgm:pt>
    <dgm:pt modelId="{867FDD57-05E2-4DFB-874C-EC7FC6C4F715}">
      <dgm:prSet phldrT="[Texte]" custT="1"/>
      <dgm:spPr/>
      <dgm:t>
        <a:bodyPr/>
        <a:lstStyle/>
        <a:p>
          <a:r>
            <a:rPr lang="fr-FR" sz="1100" smtClean="0">
              <a:solidFill>
                <a:schemeClr val="bg1"/>
              </a:solidFill>
              <a:latin typeface="Frutiger LT Std 45 Light"/>
              <a:cs typeface="Arial" pitchFamily="34" charset="0"/>
            </a:rPr>
            <a:t>Des lieux de mémoire avec une vocation internationale</a:t>
          </a:r>
          <a:endParaRPr lang="fr-FR" sz="1100" dirty="0">
            <a:solidFill>
              <a:schemeClr val="bg1"/>
            </a:solidFill>
          </a:endParaRPr>
        </a:p>
      </dgm:t>
    </dgm:pt>
    <dgm:pt modelId="{6AB17037-667D-44DF-9A66-95E20653DE37}" type="parTrans" cxnId="{3FAEABE3-BBB6-4CDD-967C-09D01349CECD}">
      <dgm:prSet/>
      <dgm:spPr/>
      <dgm:t>
        <a:bodyPr/>
        <a:lstStyle/>
        <a:p>
          <a:endParaRPr lang="fr-FR" sz="1100">
            <a:solidFill>
              <a:schemeClr val="bg1"/>
            </a:solidFill>
          </a:endParaRPr>
        </a:p>
      </dgm:t>
    </dgm:pt>
    <dgm:pt modelId="{90335436-8A27-4308-B99F-39FECD966310}" type="sibTrans" cxnId="{3FAEABE3-BBB6-4CDD-967C-09D01349CECD}">
      <dgm:prSet/>
      <dgm:spPr/>
      <dgm:t>
        <a:bodyPr/>
        <a:lstStyle/>
        <a:p>
          <a:endParaRPr lang="fr-FR" sz="1100">
            <a:solidFill>
              <a:schemeClr val="bg1"/>
            </a:solidFill>
          </a:endParaRPr>
        </a:p>
      </dgm:t>
    </dgm:pt>
    <dgm:pt modelId="{C8231F21-A502-418C-BD1F-53341E99CFDB}" type="pres">
      <dgm:prSet presAssocID="{0565F29E-83CD-4154-A940-5239AD742F4F}" presName="composite" presStyleCnt="0">
        <dgm:presLayoutVars>
          <dgm:chMax val="1"/>
          <dgm:dir/>
          <dgm:resizeHandles val="exact"/>
        </dgm:presLayoutVars>
      </dgm:prSet>
      <dgm:spPr/>
      <dgm:t>
        <a:bodyPr/>
        <a:lstStyle/>
        <a:p>
          <a:endParaRPr lang="fr-FR"/>
        </a:p>
      </dgm:t>
    </dgm:pt>
    <dgm:pt modelId="{B58DDF38-B721-495D-9CD1-4ABB541B8EF4}" type="pres">
      <dgm:prSet presAssocID="{0565F29E-83CD-4154-A940-5239AD742F4F}" presName="radial" presStyleCnt="0">
        <dgm:presLayoutVars>
          <dgm:animLvl val="ctr"/>
        </dgm:presLayoutVars>
      </dgm:prSet>
      <dgm:spPr/>
    </dgm:pt>
    <dgm:pt modelId="{5130261D-575A-4C55-A4DD-E669E443FE4E}" type="pres">
      <dgm:prSet presAssocID="{3EE820EE-FC2A-404E-9019-789CEBA9E18C}" presName="centerShape" presStyleLbl="vennNode1" presStyleIdx="0" presStyleCnt="6" custScaleX="67770" custScaleY="65872"/>
      <dgm:spPr/>
      <dgm:t>
        <a:bodyPr/>
        <a:lstStyle/>
        <a:p>
          <a:endParaRPr lang="fr-FR"/>
        </a:p>
      </dgm:t>
    </dgm:pt>
    <dgm:pt modelId="{1DE66B3D-D6F2-4D75-B3AA-0BBA3858E9F1}" type="pres">
      <dgm:prSet presAssocID="{10D931D7-6FB1-4837-9232-DB87326DA635}" presName="node" presStyleLbl="vennNode1" presStyleIdx="1" presStyleCnt="6" custScaleX="123408" custScaleY="119264">
        <dgm:presLayoutVars>
          <dgm:bulletEnabled val="1"/>
        </dgm:presLayoutVars>
      </dgm:prSet>
      <dgm:spPr/>
      <dgm:t>
        <a:bodyPr/>
        <a:lstStyle/>
        <a:p>
          <a:endParaRPr lang="fr-FR"/>
        </a:p>
      </dgm:t>
    </dgm:pt>
    <dgm:pt modelId="{37FF3B2A-7FA6-4224-94AB-C1076D8922E4}" type="pres">
      <dgm:prSet presAssocID="{867FDD57-05E2-4DFB-874C-EC7FC6C4F715}" presName="node" presStyleLbl="vennNode1" presStyleIdx="2" presStyleCnt="6" custScaleX="122363" custScaleY="119103">
        <dgm:presLayoutVars>
          <dgm:bulletEnabled val="1"/>
        </dgm:presLayoutVars>
      </dgm:prSet>
      <dgm:spPr/>
      <dgm:t>
        <a:bodyPr/>
        <a:lstStyle/>
        <a:p>
          <a:endParaRPr lang="fr-FR"/>
        </a:p>
      </dgm:t>
    </dgm:pt>
    <dgm:pt modelId="{4E0406FD-B176-4B0B-B1B4-0036B468FBD4}" type="pres">
      <dgm:prSet presAssocID="{C02F0732-B6EF-4965-938D-4D5230B82DE2}" presName="node" presStyleLbl="vennNode1" presStyleIdx="3" presStyleCnt="6" custScaleX="117177" custScaleY="121863" custRadScaleRad="102911" custRadScaleInc="-3021">
        <dgm:presLayoutVars>
          <dgm:bulletEnabled val="1"/>
        </dgm:presLayoutVars>
      </dgm:prSet>
      <dgm:spPr/>
      <dgm:t>
        <a:bodyPr/>
        <a:lstStyle/>
        <a:p>
          <a:endParaRPr lang="fr-FR"/>
        </a:p>
      </dgm:t>
    </dgm:pt>
    <dgm:pt modelId="{FDD45C37-4BD6-4852-A13D-50BFBA61FEE9}" type="pres">
      <dgm:prSet presAssocID="{B69A6B02-2311-4707-9754-B2A779CE3B3C}" presName="node" presStyleLbl="vennNode1" presStyleIdx="4" presStyleCnt="6" custScaleX="116176" custScaleY="119082" custRadScaleRad="98987" custRadScaleInc="1714">
        <dgm:presLayoutVars>
          <dgm:bulletEnabled val="1"/>
        </dgm:presLayoutVars>
      </dgm:prSet>
      <dgm:spPr/>
      <dgm:t>
        <a:bodyPr/>
        <a:lstStyle/>
        <a:p>
          <a:endParaRPr lang="fr-FR"/>
        </a:p>
      </dgm:t>
    </dgm:pt>
    <dgm:pt modelId="{656C74ED-A225-45B2-9E02-D7ECCD5AAB70}" type="pres">
      <dgm:prSet presAssocID="{B16DDDA3-E85D-49E4-9817-7F0C0A0340DF}" presName="node" presStyleLbl="vennNode1" presStyleIdx="5" presStyleCnt="6" custScaleX="124263" custScaleY="119871">
        <dgm:presLayoutVars>
          <dgm:bulletEnabled val="1"/>
        </dgm:presLayoutVars>
      </dgm:prSet>
      <dgm:spPr/>
      <dgm:t>
        <a:bodyPr/>
        <a:lstStyle/>
        <a:p>
          <a:endParaRPr lang="fr-FR"/>
        </a:p>
      </dgm:t>
    </dgm:pt>
  </dgm:ptLst>
  <dgm:cxnLst>
    <dgm:cxn modelId="{A9C12CD8-B947-4C17-88AB-341268EBF5EC}" srcId="{3EE820EE-FC2A-404E-9019-789CEBA9E18C}" destId="{B69A6B02-2311-4707-9754-B2A779CE3B3C}" srcOrd="3" destOrd="0" parTransId="{455D8155-D69D-4583-90A2-417D65863E02}" sibTransId="{4747A3A7-53A0-4EDF-96C6-A7408D2607BF}"/>
    <dgm:cxn modelId="{3FE66A3A-5AF5-4D05-B369-57562DB78967}" srcId="{0565F29E-83CD-4154-A940-5239AD742F4F}" destId="{3EE820EE-FC2A-404E-9019-789CEBA9E18C}" srcOrd="0" destOrd="0" parTransId="{6F506ABC-16D5-44C6-A6BE-8A0AFC2A5299}" sibTransId="{B61A1099-8FD2-44AD-86D4-237B593B636D}"/>
    <dgm:cxn modelId="{CE3679F2-F26E-4744-BD34-3C99F3DCA12A}" type="presOf" srcId="{3EE820EE-FC2A-404E-9019-789CEBA9E18C}" destId="{5130261D-575A-4C55-A4DD-E669E443FE4E}" srcOrd="0" destOrd="0" presId="urn:microsoft.com/office/officeart/2005/8/layout/radial3"/>
    <dgm:cxn modelId="{78B0D8B3-347D-478C-BB64-8325EF5A8A11}" srcId="{3EE820EE-FC2A-404E-9019-789CEBA9E18C}" destId="{B16DDDA3-E85D-49E4-9817-7F0C0A0340DF}" srcOrd="4" destOrd="0" parTransId="{EC2D4B41-621F-4283-89FE-263D2ECA0686}" sibTransId="{531C5EA9-1A06-48CE-A346-73EEFC483162}"/>
    <dgm:cxn modelId="{439D1127-124B-4FFC-B093-B8A98B08600F}" type="presOf" srcId="{B69A6B02-2311-4707-9754-B2A779CE3B3C}" destId="{FDD45C37-4BD6-4852-A13D-50BFBA61FEE9}" srcOrd="0" destOrd="0" presId="urn:microsoft.com/office/officeart/2005/8/layout/radial3"/>
    <dgm:cxn modelId="{BCADF2D1-B469-4D3F-92E6-1742D07D4A13}" type="presOf" srcId="{C02F0732-B6EF-4965-938D-4D5230B82DE2}" destId="{4E0406FD-B176-4B0B-B1B4-0036B468FBD4}" srcOrd="0" destOrd="0" presId="urn:microsoft.com/office/officeart/2005/8/layout/radial3"/>
    <dgm:cxn modelId="{6CDA2821-8948-4927-8B74-B22FCE86421E}" srcId="{3EE820EE-FC2A-404E-9019-789CEBA9E18C}" destId="{10D931D7-6FB1-4837-9232-DB87326DA635}" srcOrd="0" destOrd="0" parTransId="{FF8BEBB9-909D-49D7-9715-FAE719D3D58C}" sibTransId="{F48BB23F-81F7-4545-B1F3-AAF5FA4B8370}"/>
    <dgm:cxn modelId="{E14FFBE0-9446-43BE-AA26-1F53ABBBF5C8}" srcId="{3EE820EE-FC2A-404E-9019-789CEBA9E18C}" destId="{C02F0732-B6EF-4965-938D-4D5230B82DE2}" srcOrd="2" destOrd="0" parTransId="{88EE3E0F-712A-46E2-AB14-AF6FDE017AC6}" sibTransId="{ACAD5F8A-E003-4BB9-8F2A-529CDAD56A7B}"/>
    <dgm:cxn modelId="{62EC2B72-22F2-443B-BC09-F95961F52670}" type="presOf" srcId="{0565F29E-83CD-4154-A940-5239AD742F4F}" destId="{C8231F21-A502-418C-BD1F-53341E99CFDB}" srcOrd="0" destOrd="0" presId="urn:microsoft.com/office/officeart/2005/8/layout/radial3"/>
    <dgm:cxn modelId="{3FAEABE3-BBB6-4CDD-967C-09D01349CECD}" srcId="{3EE820EE-FC2A-404E-9019-789CEBA9E18C}" destId="{867FDD57-05E2-4DFB-874C-EC7FC6C4F715}" srcOrd="1" destOrd="0" parTransId="{6AB17037-667D-44DF-9A66-95E20653DE37}" sibTransId="{90335436-8A27-4308-B99F-39FECD966310}"/>
    <dgm:cxn modelId="{19692127-36F2-473E-82AC-256B317B6A39}" type="presOf" srcId="{867FDD57-05E2-4DFB-874C-EC7FC6C4F715}" destId="{37FF3B2A-7FA6-4224-94AB-C1076D8922E4}" srcOrd="0" destOrd="0" presId="urn:microsoft.com/office/officeart/2005/8/layout/radial3"/>
    <dgm:cxn modelId="{9C63A575-E102-428B-8D38-17DFAD1B3640}" type="presOf" srcId="{B16DDDA3-E85D-49E4-9817-7F0C0A0340DF}" destId="{656C74ED-A225-45B2-9E02-D7ECCD5AAB70}" srcOrd="0" destOrd="0" presId="urn:microsoft.com/office/officeart/2005/8/layout/radial3"/>
    <dgm:cxn modelId="{DFC4F8FB-2B75-41A5-BE34-B6F780B4CCC2}" type="presOf" srcId="{10D931D7-6FB1-4837-9232-DB87326DA635}" destId="{1DE66B3D-D6F2-4D75-B3AA-0BBA3858E9F1}" srcOrd="0" destOrd="0" presId="urn:microsoft.com/office/officeart/2005/8/layout/radial3"/>
    <dgm:cxn modelId="{9DA6366A-78E1-4982-89E3-C6D536A6DC58}" type="presParOf" srcId="{C8231F21-A502-418C-BD1F-53341E99CFDB}" destId="{B58DDF38-B721-495D-9CD1-4ABB541B8EF4}" srcOrd="0" destOrd="0" presId="urn:microsoft.com/office/officeart/2005/8/layout/radial3"/>
    <dgm:cxn modelId="{DC6BF8F9-C691-4E2E-8981-60D708DA7B28}" type="presParOf" srcId="{B58DDF38-B721-495D-9CD1-4ABB541B8EF4}" destId="{5130261D-575A-4C55-A4DD-E669E443FE4E}" srcOrd="0" destOrd="0" presId="urn:microsoft.com/office/officeart/2005/8/layout/radial3"/>
    <dgm:cxn modelId="{61D4F96B-438E-45A4-B7F2-8394EB6D6F36}" type="presParOf" srcId="{B58DDF38-B721-495D-9CD1-4ABB541B8EF4}" destId="{1DE66B3D-D6F2-4D75-B3AA-0BBA3858E9F1}" srcOrd="1" destOrd="0" presId="urn:microsoft.com/office/officeart/2005/8/layout/radial3"/>
    <dgm:cxn modelId="{16057B12-36B1-4953-B3FC-A75F5907F5CE}" type="presParOf" srcId="{B58DDF38-B721-495D-9CD1-4ABB541B8EF4}" destId="{37FF3B2A-7FA6-4224-94AB-C1076D8922E4}" srcOrd="2" destOrd="0" presId="urn:microsoft.com/office/officeart/2005/8/layout/radial3"/>
    <dgm:cxn modelId="{01CCBAD2-87D4-4AE2-93BC-F8082783478C}" type="presParOf" srcId="{B58DDF38-B721-495D-9CD1-4ABB541B8EF4}" destId="{4E0406FD-B176-4B0B-B1B4-0036B468FBD4}" srcOrd="3" destOrd="0" presId="urn:microsoft.com/office/officeart/2005/8/layout/radial3"/>
    <dgm:cxn modelId="{C44BA61C-9B42-4106-A371-3EFC0A405636}" type="presParOf" srcId="{B58DDF38-B721-495D-9CD1-4ABB541B8EF4}" destId="{FDD45C37-4BD6-4852-A13D-50BFBA61FEE9}" srcOrd="4" destOrd="0" presId="urn:microsoft.com/office/officeart/2005/8/layout/radial3"/>
    <dgm:cxn modelId="{13B212A0-2AF1-4041-A781-45C047120C78}" type="presParOf" srcId="{B58DDF38-B721-495D-9CD1-4ABB541B8EF4}" destId="{656C74ED-A225-45B2-9E02-D7ECCD5AAB70}"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0261D-575A-4C55-A4DD-E669E443FE4E}">
      <dsp:nvSpPr>
        <dsp:cNvPr id="0" name=""/>
        <dsp:cNvSpPr/>
      </dsp:nvSpPr>
      <dsp:spPr>
        <a:xfrm>
          <a:off x="2117598" y="1250230"/>
          <a:ext cx="1415007" cy="1375378"/>
        </a:xfrm>
        <a:prstGeom prst="ellipse">
          <a:avLst/>
        </a:prstGeom>
        <a:gradFill rotWithShape="0">
          <a:gsLst>
            <a:gs pos="0">
              <a:schemeClr val="accent4">
                <a:shade val="80000"/>
                <a:alpha val="50000"/>
                <a:hueOff val="0"/>
                <a:satOff val="0"/>
                <a:lumOff val="0"/>
                <a:alphaOff val="0"/>
                <a:shade val="51000"/>
                <a:satMod val="130000"/>
              </a:schemeClr>
            </a:gs>
            <a:gs pos="80000">
              <a:schemeClr val="accent4">
                <a:shade val="80000"/>
                <a:alpha val="50000"/>
                <a:hueOff val="0"/>
                <a:satOff val="0"/>
                <a:lumOff val="0"/>
                <a:alphaOff val="0"/>
                <a:shade val="93000"/>
                <a:satMod val="130000"/>
              </a:schemeClr>
            </a:gs>
            <a:gs pos="100000">
              <a:schemeClr val="accent4">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smtClean="0">
              <a:solidFill>
                <a:schemeClr val="bg1"/>
              </a:solidFill>
            </a:rPr>
            <a:t>Le Front ouest  : destination mémoire</a:t>
          </a:r>
          <a:endParaRPr lang="fr-FR" sz="1400" b="1" kern="1200" dirty="0">
            <a:solidFill>
              <a:schemeClr val="bg1"/>
            </a:solidFill>
          </a:endParaRPr>
        </a:p>
      </dsp:txBody>
      <dsp:txXfrm>
        <a:off x="2324821" y="1451649"/>
        <a:ext cx="1000561" cy="972540"/>
      </dsp:txXfrm>
    </dsp:sp>
    <dsp:sp modelId="{1DE66B3D-D6F2-4D75-B3AA-0BBA3858E9F1}">
      <dsp:nvSpPr>
        <dsp:cNvPr id="0" name=""/>
        <dsp:cNvSpPr/>
      </dsp:nvSpPr>
      <dsp:spPr>
        <a:xfrm>
          <a:off x="2180926" y="-42920"/>
          <a:ext cx="1288352" cy="1245089"/>
        </a:xfrm>
        <a:prstGeom prst="ellipse">
          <a:avLst/>
        </a:prstGeom>
        <a:gradFill rotWithShape="0">
          <a:gsLst>
            <a:gs pos="0">
              <a:schemeClr val="accent4">
                <a:shade val="80000"/>
                <a:alpha val="50000"/>
                <a:hueOff val="-11"/>
                <a:satOff val="217"/>
                <a:lumOff val="1010"/>
                <a:alphaOff val="6000"/>
                <a:shade val="51000"/>
                <a:satMod val="130000"/>
              </a:schemeClr>
            </a:gs>
            <a:gs pos="80000">
              <a:schemeClr val="accent4">
                <a:shade val="80000"/>
                <a:alpha val="50000"/>
                <a:hueOff val="-11"/>
                <a:satOff val="217"/>
                <a:lumOff val="1010"/>
                <a:alphaOff val="6000"/>
                <a:shade val="93000"/>
                <a:satMod val="130000"/>
              </a:schemeClr>
            </a:gs>
            <a:gs pos="100000">
              <a:schemeClr val="accent4">
                <a:shade val="80000"/>
                <a:alpha val="50000"/>
                <a:hueOff val="-11"/>
                <a:satOff val="217"/>
                <a:lumOff val="1010"/>
                <a:alphaOff val="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kern="1200" dirty="0" smtClean="0">
              <a:solidFill>
                <a:schemeClr val="bg1"/>
              </a:solidFill>
              <a:latin typeface="Frutiger LT Std 45 Light"/>
              <a:cs typeface="Arial" pitchFamily="34" charset="0"/>
            </a:rPr>
            <a:t>France au </a:t>
          </a:r>
          <a:r>
            <a:rPr lang="fr-FR" sz="1100" kern="1200" dirty="0" err="1" smtClean="0">
              <a:solidFill>
                <a:schemeClr val="bg1"/>
              </a:solidFill>
              <a:latin typeface="Frutiger LT Std 45 Light"/>
              <a:cs typeface="Arial" pitchFamily="34" charset="0"/>
            </a:rPr>
            <a:t>coeur</a:t>
          </a:r>
          <a:r>
            <a:rPr lang="fr-FR" sz="1100" kern="1200" dirty="0" smtClean="0">
              <a:solidFill>
                <a:schemeClr val="bg1"/>
              </a:solidFill>
              <a:latin typeface="Frutiger LT Std 45 Light"/>
              <a:cs typeface="Arial" pitchFamily="34" charset="0"/>
            </a:rPr>
            <a:t> du conflit en Europe</a:t>
          </a:r>
        </a:p>
      </dsp:txBody>
      <dsp:txXfrm>
        <a:off x="2369601" y="139419"/>
        <a:ext cx="911002" cy="880411"/>
      </dsp:txXfrm>
    </dsp:sp>
    <dsp:sp modelId="{37FF3B2A-7FA6-4224-94AB-C1076D8922E4}">
      <dsp:nvSpPr>
        <dsp:cNvPr id="0" name=""/>
        <dsp:cNvSpPr/>
      </dsp:nvSpPr>
      <dsp:spPr>
        <a:xfrm>
          <a:off x="3478197" y="896478"/>
          <a:ext cx="1277442" cy="1243409"/>
        </a:xfrm>
        <a:prstGeom prst="ellipse">
          <a:avLst/>
        </a:prstGeom>
        <a:gradFill rotWithShape="0">
          <a:gsLst>
            <a:gs pos="0">
              <a:schemeClr val="accent4">
                <a:shade val="80000"/>
                <a:alpha val="50000"/>
                <a:hueOff val="-23"/>
                <a:satOff val="434"/>
                <a:lumOff val="2020"/>
                <a:alphaOff val="12000"/>
                <a:shade val="51000"/>
                <a:satMod val="130000"/>
              </a:schemeClr>
            </a:gs>
            <a:gs pos="80000">
              <a:schemeClr val="accent4">
                <a:shade val="80000"/>
                <a:alpha val="50000"/>
                <a:hueOff val="-23"/>
                <a:satOff val="434"/>
                <a:lumOff val="2020"/>
                <a:alphaOff val="12000"/>
                <a:shade val="93000"/>
                <a:satMod val="130000"/>
              </a:schemeClr>
            </a:gs>
            <a:gs pos="100000">
              <a:schemeClr val="accent4">
                <a:shade val="80000"/>
                <a:alpha val="50000"/>
                <a:hueOff val="-23"/>
                <a:satOff val="434"/>
                <a:lumOff val="2020"/>
                <a:alphaOff val="1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kern="1200" smtClean="0">
              <a:solidFill>
                <a:schemeClr val="bg1"/>
              </a:solidFill>
              <a:latin typeface="Frutiger LT Std 45 Light"/>
              <a:cs typeface="Arial" pitchFamily="34" charset="0"/>
            </a:rPr>
            <a:t>Des lieux de mémoire avec une vocation internationale</a:t>
          </a:r>
          <a:endParaRPr lang="fr-FR" sz="1100" kern="1200" dirty="0">
            <a:solidFill>
              <a:schemeClr val="bg1"/>
            </a:solidFill>
          </a:endParaRPr>
        </a:p>
      </dsp:txBody>
      <dsp:txXfrm>
        <a:off x="3665274" y="1078571"/>
        <a:ext cx="903288" cy="879223"/>
      </dsp:txXfrm>
    </dsp:sp>
    <dsp:sp modelId="{4E0406FD-B176-4B0B-B1B4-0036B468FBD4}">
      <dsp:nvSpPr>
        <dsp:cNvPr id="0" name=""/>
        <dsp:cNvSpPr/>
      </dsp:nvSpPr>
      <dsp:spPr>
        <a:xfrm>
          <a:off x="3077408" y="2400682"/>
          <a:ext cx="1223302" cy="1272222"/>
        </a:xfrm>
        <a:prstGeom prst="ellipse">
          <a:avLst/>
        </a:prstGeom>
        <a:gradFill rotWithShape="0">
          <a:gsLst>
            <a:gs pos="0">
              <a:schemeClr val="accent4">
                <a:shade val="80000"/>
                <a:alpha val="50000"/>
                <a:hueOff val="-34"/>
                <a:satOff val="652"/>
                <a:lumOff val="3030"/>
                <a:alphaOff val="18000"/>
                <a:shade val="51000"/>
                <a:satMod val="130000"/>
              </a:schemeClr>
            </a:gs>
            <a:gs pos="80000">
              <a:schemeClr val="accent4">
                <a:shade val="80000"/>
                <a:alpha val="50000"/>
                <a:hueOff val="-34"/>
                <a:satOff val="652"/>
                <a:lumOff val="3030"/>
                <a:alphaOff val="18000"/>
                <a:shade val="93000"/>
                <a:satMod val="130000"/>
              </a:schemeClr>
            </a:gs>
            <a:gs pos="100000">
              <a:schemeClr val="accent4">
                <a:shade val="80000"/>
                <a:alpha val="50000"/>
                <a:hueOff val="-34"/>
                <a:satOff val="652"/>
                <a:lumOff val="3030"/>
                <a:alphaOff val="1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kern="1200" smtClean="0">
              <a:solidFill>
                <a:schemeClr val="bg1"/>
              </a:solidFill>
              <a:latin typeface="Frutiger LT Std 45 Light"/>
              <a:cs typeface="Arial" pitchFamily="34" charset="0"/>
            </a:rPr>
            <a:t>De bonnes connexions avec le monde </a:t>
          </a:r>
          <a:endParaRPr lang="fr-FR" sz="1100" kern="1200" dirty="0" smtClean="0">
            <a:solidFill>
              <a:schemeClr val="bg1"/>
            </a:solidFill>
            <a:latin typeface="Frutiger LT Std 45 Light"/>
            <a:cs typeface="Arial" pitchFamily="34" charset="0"/>
          </a:endParaRPr>
        </a:p>
      </dsp:txBody>
      <dsp:txXfrm>
        <a:off x="3256556" y="2586995"/>
        <a:ext cx="865006" cy="899596"/>
      </dsp:txXfrm>
    </dsp:sp>
    <dsp:sp modelId="{FDD45C37-4BD6-4852-A13D-50BFBA61FEE9}">
      <dsp:nvSpPr>
        <dsp:cNvPr id="0" name=""/>
        <dsp:cNvSpPr/>
      </dsp:nvSpPr>
      <dsp:spPr>
        <a:xfrm>
          <a:off x="1405134" y="2386804"/>
          <a:ext cx="1212851" cy="1243189"/>
        </a:xfrm>
        <a:prstGeom prst="ellipse">
          <a:avLst/>
        </a:prstGeom>
        <a:gradFill rotWithShape="0">
          <a:gsLst>
            <a:gs pos="0">
              <a:schemeClr val="accent4">
                <a:shade val="80000"/>
                <a:alpha val="50000"/>
                <a:hueOff val="-45"/>
                <a:satOff val="869"/>
                <a:lumOff val="4040"/>
                <a:alphaOff val="24000"/>
                <a:shade val="51000"/>
                <a:satMod val="130000"/>
              </a:schemeClr>
            </a:gs>
            <a:gs pos="80000">
              <a:schemeClr val="accent4">
                <a:shade val="80000"/>
                <a:alpha val="50000"/>
                <a:hueOff val="-45"/>
                <a:satOff val="869"/>
                <a:lumOff val="4040"/>
                <a:alphaOff val="24000"/>
                <a:shade val="93000"/>
                <a:satMod val="130000"/>
              </a:schemeClr>
            </a:gs>
            <a:gs pos="100000">
              <a:schemeClr val="accent4">
                <a:shade val="80000"/>
                <a:alpha val="50000"/>
                <a:hueOff val="-45"/>
                <a:satOff val="869"/>
                <a:lumOff val="4040"/>
                <a:alphaOff val="2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kern="1200" smtClean="0">
              <a:solidFill>
                <a:schemeClr val="bg1"/>
              </a:solidFill>
              <a:latin typeface="Frutiger LT Std 45 Light"/>
              <a:cs typeface="Arial" pitchFamily="34" charset="0"/>
            </a:rPr>
            <a:t>Des projets structurants</a:t>
          </a:r>
          <a:endParaRPr lang="fr-FR" sz="1100" kern="1200" dirty="0" smtClean="0">
            <a:solidFill>
              <a:schemeClr val="bg1"/>
            </a:solidFill>
            <a:latin typeface="Frutiger LT Std 45 Light"/>
            <a:cs typeface="Arial" pitchFamily="34" charset="0"/>
          </a:endParaRPr>
        </a:p>
      </dsp:txBody>
      <dsp:txXfrm>
        <a:off x="1582752" y="2568865"/>
        <a:ext cx="857615" cy="879067"/>
      </dsp:txXfrm>
    </dsp:sp>
    <dsp:sp modelId="{656C74ED-A225-45B2-9E02-D7ECCD5AAB70}">
      <dsp:nvSpPr>
        <dsp:cNvPr id="0" name=""/>
        <dsp:cNvSpPr/>
      </dsp:nvSpPr>
      <dsp:spPr>
        <a:xfrm>
          <a:off x="884647" y="892470"/>
          <a:ext cx="1297278" cy="1251426"/>
        </a:xfrm>
        <a:prstGeom prst="ellipse">
          <a:avLst/>
        </a:prstGeom>
        <a:gradFill rotWithShape="0">
          <a:gsLst>
            <a:gs pos="0">
              <a:schemeClr val="accent4">
                <a:shade val="80000"/>
                <a:alpha val="50000"/>
                <a:hueOff val="-57"/>
                <a:satOff val="1086"/>
                <a:lumOff val="5050"/>
                <a:alphaOff val="30000"/>
                <a:shade val="51000"/>
                <a:satMod val="130000"/>
              </a:schemeClr>
            </a:gs>
            <a:gs pos="80000">
              <a:schemeClr val="accent4">
                <a:shade val="80000"/>
                <a:alpha val="50000"/>
                <a:hueOff val="-57"/>
                <a:satOff val="1086"/>
                <a:lumOff val="5050"/>
                <a:alphaOff val="30000"/>
                <a:shade val="93000"/>
                <a:satMod val="130000"/>
              </a:schemeClr>
            </a:gs>
            <a:gs pos="100000">
              <a:schemeClr val="accent4">
                <a:shade val="80000"/>
                <a:alpha val="50000"/>
                <a:hueOff val="-57"/>
                <a:satOff val="1086"/>
                <a:lumOff val="5050"/>
                <a:alphaOff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kern="1200" smtClean="0">
              <a:solidFill>
                <a:schemeClr val="bg1"/>
              </a:solidFill>
              <a:latin typeface="Frutiger LT Std 45 Light"/>
              <a:cs typeface="Arial" pitchFamily="34" charset="0"/>
            </a:rPr>
            <a:t>Une identité forte et différenciante soutenue par une histoire partagée</a:t>
          </a:r>
          <a:endParaRPr lang="fr-FR" sz="1100" kern="1200" dirty="0" smtClean="0">
            <a:solidFill>
              <a:schemeClr val="bg1"/>
            </a:solidFill>
            <a:latin typeface="Frutiger LT Std 45 Light"/>
            <a:cs typeface="Arial" pitchFamily="34" charset="0"/>
          </a:endParaRPr>
        </a:p>
      </dsp:txBody>
      <dsp:txXfrm>
        <a:off x="1074629" y="1075737"/>
        <a:ext cx="917314" cy="88489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147C1C-CF6D-485E-96A6-02BCA8F5DBC2}" type="datetimeFigureOut">
              <a:rPr lang="fr-FR" smtClean="0"/>
              <a:t>04/12/2015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A14818-36E7-4053-90C2-31383438EFF6}" type="slidenum">
              <a:rPr lang="fr-FR" smtClean="0"/>
              <a:t>‹N°›</a:t>
            </a:fld>
            <a:endParaRPr lang="fr-FR"/>
          </a:p>
        </p:txBody>
      </p:sp>
    </p:spTree>
    <p:extLst>
      <p:ext uri="{BB962C8B-B14F-4D97-AF65-F5344CB8AC3E}">
        <p14:creationId xmlns:p14="http://schemas.microsoft.com/office/powerpoint/2010/main" val="396292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1742B71-AFF1-4C71-8A50-4144EA6DD77A}" type="slidenum">
              <a:rPr lang="fr-FR">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131059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dirty="0" smtClean="0">
                <a:latin typeface="Frutiger LT Std 45 Light"/>
                <a:cs typeface="Arial" pitchFamily="34" charset="0"/>
              </a:rPr>
              <a:t>Format :</a:t>
            </a:r>
            <a:r>
              <a:rPr lang="fr-FR" sz="1200" dirty="0" smtClean="0">
                <a:latin typeface="Frutiger LT Std 45 Light"/>
                <a:cs typeface="Arial" pitchFamily="34" charset="0"/>
              </a:rPr>
              <a:t>2 représentants du contrat :Haute-Alsace Tourisme et CDT de la Meuse</a:t>
            </a:r>
          </a:p>
          <a:p>
            <a:pPr lvl="0">
              <a:buFont typeface="Arial" pitchFamily="34" charset="0"/>
              <a:buChar char="•"/>
            </a:pPr>
            <a:r>
              <a:rPr lang="fr-FR" sz="1200" dirty="0" smtClean="0">
                <a:latin typeface="Frutiger LT Std 45 Light"/>
                <a:cs typeface="Arial" pitchFamily="34" charset="0"/>
              </a:rPr>
              <a:t>Campagne de communication </a:t>
            </a:r>
          </a:p>
          <a:p>
            <a:pPr lvl="1">
              <a:buFont typeface="Wingdings" pitchFamily="2" charset="2"/>
              <a:buChar char="ü"/>
            </a:pPr>
            <a:r>
              <a:rPr lang="fr-FR" sz="1200" dirty="0" smtClean="0">
                <a:latin typeface="Frutiger LT Std 45 Light"/>
                <a:cs typeface="Arial" pitchFamily="34" charset="0"/>
              </a:rPr>
              <a:t>Annonce dans le magazine E&amp;W </a:t>
            </a:r>
            <a:r>
              <a:rPr lang="fr-FR" sz="1200" dirty="0" err="1" smtClean="0">
                <a:latin typeface="Frutiger LT Std 45 Light"/>
                <a:cs typeface="Arial" pitchFamily="34" charset="0"/>
              </a:rPr>
              <a:t>Erziehung</a:t>
            </a:r>
            <a:r>
              <a:rPr lang="fr-FR" sz="1200" dirty="0" smtClean="0">
                <a:latin typeface="Frutiger LT Std 45 Light"/>
                <a:cs typeface="Arial" pitchFamily="34" charset="0"/>
              </a:rPr>
              <a:t> </a:t>
            </a:r>
            <a:r>
              <a:rPr lang="fr-FR" sz="1200" dirty="0" err="1" smtClean="0">
                <a:latin typeface="Frutiger LT Std 45 Light"/>
                <a:cs typeface="Arial" pitchFamily="34" charset="0"/>
              </a:rPr>
              <a:t>und</a:t>
            </a:r>
            <a:r>
              <a:rPr lang="fr-FR" sz="1200" dirty="0" smtClean="0">
                <a:latin typeface="Frutiger LT Std 45 Light"/>
                <a:cs typeface="Arial" pitchFamily="34" charset="0"/>
              </a:rPr>
              <a:t> </a:t>
            </a:r>
            <a:r>
              <a:rPr lang="fr-FR" sz="1200" dirty="0" err="1" smtClean="0">
                <a:latin typeface="Frutiger LT Std 45 Light"/>
                <a:cs typeface="Arial" pitchFamily="34" charset="0"/>
              </a:rPr>
              <a:t>Wissenschaft</a:t>
            </a:r>
            <a:r>
              <a:rPr lang="fr-FR" sz="1200" dirty="0" smtClean="0">
                <a:latin typeface="Frutiger LT Std 45 Light"/>
                <a:cs typeface="Arial" pitchFamily="34" charset="0"/>
              </a:rPr>
              <a:t>, magazine mensuel du syndicat allemand GEW des professeurs (262.670 exemplaires)</a:t>
            </a:r>
          </a:p>
          <a:p>
            <a:pPr lvl="1">
              <a:buFont typeface="Wingdings" pitchFamily="2" charset="2"/>
              <a:buChar char="ü"/>
            </a:pPr>
            <a:r>
              <a:rPr lang="fr-FR" sz="1200" dirty="0" smtClean="0">
                <a:latin typeface="Frutiger LT Std 45 Light"/>
                <a:cs typeface="Arial" pitchFamily="34" charset="0"/>
              </a:rPr>
              <a:t>Insertions dans la Newsletter du magazine Ecoute (7.323 professeurs par insertion) </a:t>
            </a:r>
          </a:p>
          <a:p>
            <a:pPr lvl="1">
              <a:buFont typeface="Wingdings" pitchFamily="2" charset="2"/>
              <a:buChar char="ü"/>
            </a:pPr>
            <a:r>
              <a:rPr lang="fr-FR" sz="1200" dirty="0" smtClean="0">
                <a:latin typeface="Frutiger LT Std 45 Light"/>
                <a:cs typeface="Arial" pitchFamily="34" charset="0"/>
              </a:rPr>
              <a:t>Spot TV de 30 secondes sur TV5MONDE EUROPE </a:t>
            </a:r>
          </a:p>
          <a:p>
            <a:pPr lvl="0">
              <a:buFont typeface="Wingdings" pitchFamily="2" charset="2"/>
              <a:buChar char="ü"/>
            </a:pPr>
            <a:r>
              <a:rPr lang="fr-FR" sz="1200" dirty="0" smtClean="0">
                <a:latin typeface="Frutiger LT Std 45 Light"/>
                <a:cs typeface="Arial" pitchFamily="34" charset="0"/>
              </a:rPr>
              <a:t>Campagne de communication </a:t>
            </a:r>
          </a:p>
          <a:p>
            <a:pPr lvl="0">
              <a:buFont typeface="Wingdings" pitchFamily="2" charset="2"/>
              <a:buChar char="ü"/>
            </a:pPr>
            <a:r>
              <a:rPr lang="fr-FR" sz="1200" dirty="0" smtClean="0">
                <a:latin typeface="Frutiger LT Std 45 Light"/>
                <a:cs typeface="Arial" pitchFamily="34" charset="0"/>
              </a:rPr>
              <a:t>Conférence de presse et soirée d’accueil (lieu d‘exposition Martin-Gropius-Bau)</a:t>
            </a:r>
          </a:p>
          <a:p>
            <a:pPr>
              <a:buFont typeface="Wingdings" pitchFamily="2" charset="2"/>
              <a:buChar char="ü"/>
            </a:pPr>
            <a:r>
              <a:rPr lang="fr-FR" sz="1200" dirty="0" smtClean="0">
                <a:latin typeface="Frutiger LT Std 45 Light"/>
                <a:cs typeface="Arial" pitchFamily="34" charset="0"/>
              </a:rPr>
              <a:t>Journée de formation :  « Que reste-t-il de la Grande Guerre ? », en partenariat avec la Fondation </a:t>
            </a:r>
            <a:r>
              <a:rPr lang="fr-FR" sz="1200" dirty="0" err="1" smtClean="0">
                <a:latin typeface="Frutiger LT Std 45 Light"/>
                <a:cs typeface="Arial" pitchFamily="34" charset="0"/>
              </a:rPr>
              <a:t>Würth</a:t>
            </a:r>
            <a:r>
              <a:rPr lang="fr-FR" sz="1200" dirty="0" smtClean="0">
                <a:latin typeface="Frutiger LT Std 45 Light"/>
                <a:cs typeface="Arial" pitchFamily="34" charset="0"/>
              </a:rPr>
              <a:t>, la maison d’édition </a:t>
            </a:r>
            <a:r>
              <a:rPr lang="fr-FR" sz="1200" dirty="0" err="1" smtClean="0">
                <a:latin typeface="Frutiger LT Std 45 Light"/>
                <a:cs typeface="Arial" pitchFamily="34" charset="0"/>
              </a:rPr>
              <a:t>Cornelsen</a:t>
            </a:r>
            <a:r>
              <a:rPr lang="fr-FR" sz="1200" dirty="0" smtClean="0">
                <a:latin typeface="Frutiger LT Std 45 Light"/>
                <a:cs typeface="Arial" pitchFamily="34" charset="0"/>
              </a:rPr>
              <a:t> et TV5MONDE. </a:t>
            </a:r>
          </a:p>
          <a:p>
            <a:endParaRPr lang="fr-FR" sz="1200" b="1" dirty="0" smtClean="0">
              <a:latin typeface="Frutiger LT Std 45 Light"/>
              <a:cs typeface="Arial"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22</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Campagne France créée</a:t>
            </a:r>
            <a:r>
              <a:rPr lang="fr-FR" baseline="0" dirty="0" smtClean="0"/>
              <a:t> en 2012</a:t>
            </a:r>
          </a:p>
          <a:p>
            <a:r>
              <a:rPr lang="fr-FR" baseline="0" dirty="0" smtClean="0"/>
              <a:t>Concurrence accrue sur le marché britannique (400 organismes touristiques)</a:t>
            </a:r>
          </a:p>
          <a:p>
            <a:r>
              <a:rPr lang="fr-FR" baseline="0" dirty="0" smtClean="0"/>
              <a:t>2012 : 6 000 </a:t>
            </a:r>
            <a:r>
              <a:rPr lang="fr-FR" baseline="0" dirty="0" err="1" smtClean="0"/>
              <a:t>000</a:t>
            </a:r>
            <a:r>
              <a:rPr lang="fr-FR" baseline="0" dirty="0" smtClean="0"/>
              <a:t> d’euros d’investissement media par les US</a:t>
            </a:r>
          </a:p>
          <a:p>
            <a:r>
              <a:rPr lang="fr-FR" baseline="0" dirty="0" smtClean="0"/>
              <a:t>Nécessité de mobiliser l’ensemble des partenaires français sur une campagne d’envergure France pour augmenter notre visibilité</a:t>
            </a:r>
          </a:p>
          <a:p>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23</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dirty="0" smtClean="0">
              <a:latin typeface="Frutiger LT Std 45 Light"/>
              <a:cs typeface="Arial"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24</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dirty="0" smtClean="0">
                <a:latin typeface="Frutiger LT Std 45 Light"/>
                <a:cs typeface="Arial" pitchFamily="34" charset="0"/>
              </a:rPr>
              <a:t>Résultats :</a:t>
            </a:r>
          </a:p>
          <a:p>
            <a:r>
              <a:rPr lang="fr-FR" sz="1200" u="sng" dirty="0" smtClean="0">
                <a:latin typeface="Frutiger LT Std 45 Light"/>
                <a:cs typeface="Arial" pitchFamily="34" charset="0"/>
              </a:rPr>
              <a:t>Documentation distribuée :</a:t>
            </a:r>
          </a:p>
          <a:p>
            <a:pPr>
              <a:buFont typeface="Arial" pitchFamily="34" charset="0"/>
              <a:buChar char="•"/>
            </a:pPr>
            <a:r>
              <a:rPr lang="fr-FR" sz="1200" dirty="0" smtClean="0">
                <a:latin typeface="Frutiger LT Std 45 Light"/>
                <a:cs typeface="Arial" pitchFamily="34" charset="0"/>
              </a:rPr>
              <a:t>500 </a:t>
            </a:r>
            <a:r>
              <a:rPr lang="fr-FR" sz="1200" dirty="0" err="1" smtClean="0">
                <a:latin typeface="Frutiger LT Std 45 Light"/>
                <a:cs typeface="Arial" pitchFamily="34" charset="0"/>
              </a:rPr>
              <a:t>flyers</a:t>
            </a:r>
            <a:r>
              <a:rPr lang="fr-FR" sz="1200" dirty="0" smtClean="0">
                <a:latin typeface="Frutiger LT Std 45 Light"/>
                <a:cs typeface="Arial" pitchFamily="34" charset="0"/>
              </a:rPr>
              <a:t> du Western Front</a:t>
            </a:r>
          </a:p>
          <a:p>
            <a:pPr>
              <a:buFont typeface="Arial" pitchFamily="34" charset="0"/>
              <a:buChar char="•"/>
            </a:pPr>
            <a:r>
              <a:rPr lang="fr-FR" sz="1200" dirty="0" smtClean="0">
                <a:latin typeface="Frutiger LT Std 45 Light"/>
                <a:cs typeface="Arial" pitchFamily="34" charset="0"/>
              </a:rPr>
              <a:t>50 brochures commerciales du Western Front</a:t>
            </a:r>
          </a:p>
          <a:p>
            <a:pPr>
              <a:buFont typeface="Arial" pitchFamily="34" charset="0"/>
              <a:buChar char="•"/>
            </a:pPr>
            <a:r>
              <a:rPr lang="fr-FR" sz="1200" dirty="0" smtClean="0">
                <a:latin typeface="Frutiger LT Std 45 Light"/>
                <a:cs typeface="Arial" pitchFamily="34" charset="0"/>
              </a:rPr>
              <a:t>70 dossiers presse Western Front</a:t>
            </a:r>
          </a:p>
          <a:p>
            <a:endParaRPr lang="fr-FR" sz="1200" dirty="0" smtClean="0">
              <a:latin typeface="Frutiger LT Std 45 Light"/>
              <a:cs typeface="Arial" pitchFamily="34" charset="0"/>
            </a:endParaRPr>
          </a:p>
          <a:p>
            <a:pPr>
              <a:buFont typeface="Arial" pitchFamily="34" charset="0"/>
              <a:buChar char="•"/>
            </a:pPr>
            <a:r>
              <a:rPr lang="fr-FR" sz="1200" dirty="0" smtClean="0">
                <a:latin typeface="Frutiger LT Std 45 Light"/>
                <a:cs typeface="Arial" pitchFamily="34" charset="0"/>
              </a:rPr>
              <a:t>Une dizaine de journalistes et tour-opérateurs rencontrés</a:t>
            </a:r>
          </a:p>
          <a:p>
            <a:pPr>
              <a:buFont typeface="Arial" pitchFamily="34" charset="0"/>
              <a:buChar char="•"/>
            </a:pPr>
            <a:r>
              <a:rPr lang="fr-FR" sz="1200" dirty="0" smtClean="0">
                <a:latin typeface="Frutiger LT Std 45 Light"/>
                <a:cs typeface="Arial" pitchFamily="34" charset="0"/>
              </a:rPr>
              <a:t>+/- 250 personnes rencontrées lors du salon</a:t>
            </a:r>
          </a:p>
          <a:p>
            <a:pPr>
              <a:buFont typeface="Arial" pitchFamily="34" charset="0"/>
              <a:buChar char="•"/>
            </a:pPr>
            <a:r>
              <a:rPr lang="fr-FR" sz="1200" dirty="0" smtClean="0">
                <a:latin typeface="Frutiger LT Std 45 Light"/>
                <a:cs typeface="Arial" pitchFamily="34" charset="0"/>
              </a:rPr>
              <a:t>Rencontre avec le Président Hollande sur le stand le dimanche</a:t>
            </a:r>
          </a:p>
          <a:p>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25</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26</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30</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&gt;</a:t>
            </a:r>
            <a:r>
              <a:rPr lang="fr-FR" sz="1200" i="1" dirty="0" smtClean="0"/>
              <a:t>Capitaliser sur ces événements pour monter des opérations qui permettront d’intensifier la communication Western Front, notamment sur le UK et l’Allemagne</a:t>
            </a:r>
            <a:endParaRPr lang="fr-FR" sz="1200" i="0" dirty="0" smtClean="0"/>
          </a:p>
          <a:p>
            <a:endParaRPr lang="fr-FR" sz="1200" dirty="0" smtClean="0"/>
          </a:p>
          <a:p>
            <a:r>
              <a:rPr lang="fr-FR" sz="1200" dirty="0" smtClean="0"/>
              <a:t>Somme 2016 </a:t>
            </a:r>
          </a:p>
          <a:p>
            <a:r>
              <a:rPr lang="fr-FR" sz="1200" dirty="0" smtClean="0"/>
              <a:t>- Evénement médiatique/</a:t>
            </a:r>
            <a:r>
              <a:rPr lang="fr-FR" sz="1200" dirty="0" err="1" smtClean="0"/>
              <a:t>influenceurs</a:t>
            </a:r>
            <a:r>
              <a:rPr lang="fr-FR" sz="1200" dirty="0" smtClean="0"/>
              <a:t> à la Résidence de l’Ambassade le 28 septembre à l’Ambassade de France Londres</a:t>
            </a:r>
          </a:p>
          <a:p>
            <a:r>
              <a:rPr lang="fr-FR" sz="1200" dirty="0" smtClean="0"/>
              <a:t>Ouverture 28 septembre: loterie pour les britanniques - 8,000 tickets à gagner pour participer aux commémorations en France, à </a:t>
            </a:r>
            <a:r>
              <a:rPr lang="fr-FR" sz="1200" dirty="0" err="1" smtClean="0"/>
              <a:t>Thiepval</a:t>
            </a:r>
            <a:r>
              <a:rPr lang="fr-FR" sz="1200" dirty="0" smtClean="0"/>
              <a:t>.</a:t>
            </a:r>
          </a:p>
          <a:p>
            <a:r>
              <a:rPr lang="fr-FR" sz="1200" dirty="0" smtClean="0"/>
              <a:t>Ouverture de la loterie le 28 septembre 2015. </a:t>
            </a:r>
          </a:p>
          <a:p>
            <a:endParaRPr lang="fr-FR" sz="1200" i="0" dirty="0" smtClean="0"/>
          </a:p>
          <a:p>
            <a:r>
              <a:rPr lang="fr-FR" sz="1200" i="0" dirty="0" smtClean="0"/>
              <a:t>Verdun</a:t>
            </a:r>
            <a:r>
              <a:rPr lang="fr-FR" sz="1200" i="0" baseline="0" dirty="0" smtClean="0"/>
              <a:t> 2016 / </a:t>
            </a:r>
            <a:r>
              <a:rPr lang="fr-FR" sz="1200" dirty="0" smtClean="0"/>
              <a:t>LA porte d’entrée pour la destination WF en 2016</a:t>
            </a:r>
          </a:p>
          <a:p>
            <a:pPr eaLnBrk="0" hangingPunct="0"/>
            <a:r>
              <a:rPr lang="fr-FR" sz="1200" dirty="0" smtClean="0"/>
              <a:t>- </a:t>
            </a:r>
            <a:r>
              <a:rPr lang="fr-FR" sz="1200" dirty="0" err="1" smtClean="0"/>
              <a:t>Eductour</a:t>
            </a:r>
            <a:r>
              <a:rPr lang="fr-FR" sz="1200" dirty="0" smtClean="0"/>
              <a:t> du 21 au 23 septembre en Meuse</a:t>
            </a:r>
          </a:p>
          <a:p>
            <a:pPr eaLnBrk="0" hangingPunct="0"/>
            <a:r>
              <a:rPr lang="fr-FR" sz="1200" dirty="0" smtClean="0"/>
              <a:t>- 22 septembre : rencontre DZT et ATOUT France autour des commémorations</a:t>
            </a:r>
          </a:p>
          <a:p>
            <a:pPr eaLnBrk="0" hangingPunct="0"/>
            <a:r>
              <a:rPr lang="fr-FR" sz="1200" dirty="0" smtClean="0"/>
              <a:t>- PAC 2016 Verdun (envoyé au CDT Meuse, Conseil général et  la Mission du centenaire)</a:t>
            </a:r>
          </a:p>
          <a:p>
            <a:endParaRPr lang="fr-FR" sz="1200" i="0" dirty="0" smtClean="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32</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1742B71-AFF1-4C71-8A50-4144EA6DD77A}" type="slidenum">
              <a:rPr lang="fr-FR" smtClean="0"/>
              <a:t>33</a:t>
            </a:fld>
            <a:endParaRPr lang="fr-FR"/>
          </a:p>
        </p:txBody>
      </p:sp>
    </p:spTree>
    <p:extLst>
      <p:ext uri="{BB962C8B-B14F-4D97-AF65-F5344CB8AC3E}">
        <p14:creationId xmlns:p14="http://schemas.microsoft.com/office/powerpoint/2010/main" val="329756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1742B71-AFF1-4C71-8A50-4144EA6DD77A}" type="slidenum">
              <a:rPr lang="fr-FR">
                <a:solidFill>
                  <a:prstClr val="black"/>
                </a:solidFill>
              </a:rPr>
              <a:pPr/>
              <a:t>63</a:t>
            </a:fld>
            <a:endParaRPr lang="fr-FR">
              <a:solidFill>
                <a:prstClr val="black"/>
              </a:solidFill>
            </a:endParaRPr>
          </a:p>
        </p:txBody>
      </p:sp>
    </p:spTree>
    <p:extLst>
      <p:ext uri="{BB962C8B-B14F-4D97-AF65-F5344CB8AC3E}">
        <p14:creationId xmlns:p14="http://schemas.microsoft.com/office/powerpoint/2010/main" val="13105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4</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Wingdings" pitchFamily="2" charset="2"/>
              <a:buChar char="ü"/>
            </a:pPr>
            <a:r>
              <a:rPr lang="fr-FR" sz="1200" dirty="0" smtClean="0">
                <a:latin typeface="Frutiger LT Std 45 Light"/>
                <a:cs typeface="Arial" pitchFamily="34" charset="0"/>
              </a:rPr>
              <a:t>Un théâtre d’opération qui place la France au </a:t>
            </a:r>
            <a:r>
              <a:rPr lang="fr-FR" sz="1200" dirty="0" err="1" smtClean="0">
                <a:latin typeface="Frutiger LT Std 45 Light"/>
                <a:cs typeface="Arial" pitchFamily="34" charset="0"/>
              </a:rPr>
              <a:t>coeur</a:t>
            </a:r>
            <a:r>
              <a:rPr lang="fr-FR" sz="1200" dirty="0" smtClean="0">
                <a:latin typeface="Frutiger LT Std 45 Light"/>
                <a:cs typeface="Arial" pitchFamily="34" charset="0"/>
              </a:rPr>
              <a:t> du conflit en Europe, renforcée par les messages de paix</a:t>
            </a:r>
          </a:p>
          <a:p>
            <a:pPr>
              <a:buFont typeface="Wingdings" pitchFamily="2" charset="2"/>
              <a:buChar char="ü"/>
            </a:pPr>
            <a:endParaRPr lang="fr-FR" sz="1200" dirty="0" smtClean="0">
              <a:latin typeface="Frutiger LT Std 45 Light"/>
              <a:cs typeface="Arial" pitchFamily="34" charset="0"/>
            </a:endParaRPr>
          </a:p>
          <a:p>
            <a:pPr>
              <a:buFont typeface="Wingdings" pitchFamily="2" charset="2"/>
              <a:buChar char="ü"/>
            </a:pPr>
            <a:r>
              <a:rPr lang="fr-FR" sz="1200" dirty="0" smtClean="0">
                <a:latin typeface="Frutiger LT Std 45 Light"/>
                <a:cs typeface="Arial" pitchFamily="34" charset="0"/>
              </a:rPr>
              <a:t>De bonnes connexions avec le monde  (Depuis Paris, et les pays limitrophes, Les liaisons </a:t>
            </a:r>
            <a:r>
              <a:rPr lang="fr-FR" sz="1200" dirty="0" err="1" smtClean="0">
                <a:latin typeface="Frutiger LT Std 45 Light"/>
                <a:cs typeface="Arial" pitchFamily="34" charset="0"/>
              </a:rPr>
              <a:t>Thalis</a:t>
            </a:r>
            <a:r>
              <a:rPr lang="fr-FR" sz="1200" dirty="0" smtClean="0">
                <a:latin typeface="Frutiger LT Std 45 Light"/>
                <a:cs typeface="Arial" pitchFamily="34" charset="0"/>
              </a:rPr>
              <a:t> et TGV EST)</a:t>
            </a:r>
          </a:p>
          <a:p>
            <a:pPr>
              <a:buFont typeface="Wingdings" pitchFamily="2" charset="2"/>
              <a:buChar char="ü"/>
            </a:pPr>
            <a:endParaRPr lang="fr-FR" sz="1200" dirty="0" smtClean="0">
              <a:latin typeface="Frutiger LT Std 45 Light"/>
              <a:cs typeface="Arial" pitchFamily="34" charset="0"/>
            </a:endParaRPr>
          </a:p>
          <a:p>
            <a:pPr>
              <a:buFont typeface="Wingdings" pitchFamily="2" charset="2"/>
              <a:buChar char="ü"/>
            </a:pPr>
            <a:r>
              <a:rPr lang="fr-FR" sz="1200" dirty="0" smtClean="0">
                <a:latin typeface="Frutiger LT Std 45 Light"/>
                <a:cs typeface="Arial" pitchFamily="34" charset="0"/>
              </a:rPr>
              <a:t>Des projets structurants : réseau Somme </a:t>
            </a:r>
            <a:r>
              <a:rPr lang="fr-FR" sz="1200" dirty="0" err="1" smtClean="0">
                <a:latin typeface="Frutiger LT Std 45 Light"/>
                <a:cs typeface="Arial" pitchFamily="34" charset="0"/>
              </a:rPr>
              <a:t>BattleFields</a:t>
            </a:r>
            <a:r>
              <a:rPr lang="fr-FR" sz="1200" dirty="0" smtClean="0">
                <a:latin typeface="Frutiger LT Std 45 Light"/>
                <a:cs typeface="Arial" pitchFamily="34" charset="0"/>
              </a:rPr>
              <a:t> </a:t>
            </a:r>
            <a:r>
              <a:rPr lang="fr-FR" sz="1200" dirty="0" err="1" smtClean="0">
                <a:latin typeface="Frutiger LT Std 45 Light"/>
                <a:cs typeface="Arial" pitchFamily="34" charset="0"/>
              </a:rPr>
              <a:t>partner</a:t>
            </a:r>
            <a:r>
              <a:rPr lang="fr-FR" sz="1200" dirty="0" smtClean="0">
                <a:latin typeface="Frutiger LT Std 45 Light"/>
                <a:cs typeface="Arial" pitchFamily="34" charset="0"/>
              </a:rPr>
              <a:t>, ouvertures et rénovations de sites, mise en place par le GIP des comités départementaux du centenaire, la constitution de l’association pour le réseau touristique du front occidental, lancement du comité des communes pour le centenaire, publication d’un travail national sur la mesure des retombées économiques, labellisation des manifestations « centenaire »… </a:t>
            </a:r>
          </a:p>
          <a:p>
            <a:pPr>
              <a:buFont typeface="Wingdings" pitchFamily="2" charset="2"/>
              <a:buChar char="ü"/>
            </a:pPr>
            <a:endParaRPr lang="fr-FR" sz="1200" dirty="0" smtClean="0">
              <a:latin typeface="Frutiger LT Std 45 Light"/>
              <a:cs typeface="Arial" pitchFamily="34" charset="0"/>
            </a:endParaRPr>
          </a:p>
          <a:p>
            <a:pPr>
              <a:buFont typeface="Wingdings" pitchFamily="2" charset="2"/>
              <a:buChar char="ü"/>
            </a:pPr>
            <a:r>
              <a:rPr lang="fr-FR" sz="1200" dirty="0" smtClean="0">
                <a:latin typeface="Frutiger LT Std 45 Light"/>
                <a:cs typeface="Arial" pitchFamily="34" charset="0"/>
              </a:rPr>
              <a:t>Une identité forte et </a:t>
            </a:r>
            <a:r>
              <a:rPr lang="fr-FR" sz="1200" dirty="0" err="1" smtClean="0">
                <a:latin typeface="Frutiger LT Std 45 Light"/>
                <a:cs typeface="Arial" pitchFamily="34" charset="0"/>
              </a:rPr>
              <a:t>différenciante</a:t>
            </a:r>
            <a:r>
              <a:rPr lang="fr-FR" sz="1200" dirty="0" smtClean="0">
                <a:latin typeface="Frutiger LT Std 45 Light"/>
                <a:cs typeface="Arial" pitchFamily="34" charset="0"/>
              </a:rPr>
              <a:t> soutenue par une histoire partagée</a:t>
            </a:r>
          </a:p>
          <a:p>
            <a:pPr>
              <a:buFont typeface="Wingdings" pitchFamily="2" charset="2"/>
              <a:buChar char="ü"/>
            </a:pPr>
            <a:endParaRPr lang="fr-FR" sz="1200" dirty="0" smtClean="0">
              <a:latin typeface="Frutiger LT Std 45 Light"/>
              <a:cs typeface="Arial" pitchFamily="34" charset="0"/>
            </a:endParaRPr>
          </a:p>
          <a:p>
            <a:pPr>
              <a:buFont typeface="Wingdings" pitchFamily="2" charset="2"/>
              <a:buChar char="ü"/>
            </a:pPr>
            <a:r>
              <a:rPr lang="fr-FR" sz="1200" dirty="0" smtClean="0">
                <a:latin typeface="Frutiger LT Std 45 Light"/>
                <a:cs typeface="Arial" pitchFamily="34" charset="0"/>
              </a:rPr>
              <a:t>Des lieux de mémoire et des centres d’interprétation avec une vocation internationale</a:t>
            </a:r>
          </a:p>
          <a:p>
            <a:pPr>
              <a:buFont typeface="Wingdings" pitchFamily="2" charset="2"/>
              <a:buChar char="ü"/>
            </a:pPr>
            <a:endParaRPr lang="fr-FR" sz="1200" b="1" dirty="0" smtClean="0">
              <a:latin typeface="Frutiger LT Std 45 Light"/>
            </a:endParaRPr>
          </a:p>
          <a:p>
            <a:endParaRPr lang="fr-FR" sz="1200" dirty="0" smtClean="0">
              <a:latin typeface="Frutiger LT Std 45 Light"/>
            </a:endParaRPr>
          </a:p>
          <a:p>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8</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200" u="sng" dirty="0" smtClean="0">
                <a:latin typeface="Frutiger LT Std 45 Light"/>
              </a:rPr>
              <a:t>INGENIERIE</a:t>
            </a:r>
          </a:p>
          <a:p>
            <a:pPr lvl="1">
              <a:buFontTx/>
              <a:buChar char="-"/>
            </a:pPr>
            <a:r>
              <a:rPr lang="fr-FR" sz="1200" dirty="0" smtClean="0">
                <a:latin typeface="Frutiger LT Std 45 Light"/>
                <a:cs typeface="Arial" pitchFamily="34" charset="0"/>
              </a:rPr>
              <a:t> favoriser l’accès au territoire et faciliter la mobilité des visiteurs d’un site à l’autre, à travers l’optimisation des infrastructures d’accueil et le déploiement d’outils de mise en réseau. </a:t>
            </a:r>
          </a:p>
          <a:p>
            <a:pPr lvl="1">
              <a:buFontTx/>
              <a:buChar char="-"/>
            </a:pPr>
            <a:r>
              <a:rPr lang="fr-FR" sz="1200" dirty="0" smtClean="0">
                <a:latin typeface="Frutiger LT Std 45 Light"/>
                <a:cs typeface="Arial" pitchFamily="34" charset="0"/>
              </a:rPr>
              <a:t> améliorer et homogénéiser la qualité des services proposés par les prestataires touristiques de la Destination, à travers la mise en place d’un dispositif de certification permettant de garantir la qualité des standards d’accueil tout en respectant le caractère symbolique des lieux visités.</a:t>
            </a:r>
          </a:p>
          <a:p>
            <a:pPr lvl="1"/>
            <a:endParaRPr lang="fr-FR" sz="1200" dirty="0" smtClean="0">
              <a:latin typeface="Frutiger LT Std 45 Light"/>
              <a:cs typeface="Arial" pitchFamily="34" charset="0"/>
            </a:endParaRPr>
          </a:p>
          <a:p>
            <a:pPr marL="342900" indent="-342900">
              <a:spcBef>
                <a:spcPct val="20000"/>
              </a:spcBef>
            </a:pPr>
            <a:r>
              <a:rPr lang="fr-FR" sz="1200" u="sng" dirty="0" smtClean="0">
                <a:latin typeface="Frutiger LT Std 45 Light"/>
                <a:cs typeface="Arial" pitchFamily="34" charset="0"/>
              </a:rPr>
              <a:t>OBSERVATION</a:t>
            </a:r>
          </a:p>
          <a:p>
            <a:pPr lvl="1">
              <a:buFontTx/>
              <a:buChar char="-"/>
            </a:pPr>
            <a:r>
              <a:rPr lang="fr-FR" sz="1200" dirty="0" smtClean="0">
                <a:latin typeface="Frutiger LT Std 45 Light"/>
                <a:cs typeface="Arial" pitchFamily="34" charset="0"/>
              </a:rPr>
              <a:t> mieux suivre l’évolution de la demande </a:t>
            </a:r>
          </a:p>
          <a:p>
            <a:pPr lvl="1">
              <a:buFontTx/>
              <a:buChar char="-"/>
            </a:pPr>
            <a:r>
              <a:rPr lang="fr-FR" sz="1200" dirty="0" smtClean="0">
                <a:latin typeface="Frutiger LT Std 45 Light"/>
                <a:cs typeface="Arial" pitchFamily="34" charset="0"/>
              </a:rPr>
              <a:t> évaluer les retombées économique du tourisme de mémoire et d’histoire en France</a:t>
            </a:r>
          </a:p>
          <a:p>
            <a:pPr lvl="1">
              <a:buFontTx/>
              <a:buChar char="-"/>
            </a:pPr>
            <a:endParaRPr lang="fr-FR" sz="1200" b="1" dirty="0" smtClean="0">
              <a:latin typeface="Frutiger LT Std 45 Light"/>
              <a:cs typeface="Arial" pitchFamily="34" charset="0"/>
            </a:endParaRPr>
          </a:p>
          <a:p>
            <a:r>
              <a:rPr lang="fr-FR" sz="1200" u="sng" dirty="0" smtClean="0">
                <a:latin typeface="Frutiger LT Std 45 Light"/>
                <a:cs typeface="Arial" pitchFamily="34" charset="0"/>
              </a:rPr>
              <a:t>PROMOTION</a:t>
            </a:r>
          </a:p>
          <a:p>
            <a:pPr lvl="1">
              <a:buFontTx/>
              <a:buChar char="-"/>
            </a:pPr>
            <a:r>
              <a:rPr lang="fr-FR" sz="1200" dirty="0" smtClean="0">
                <a:latin typeface="Frutiger LT Std 45 Light"/>
                <a:cs typeface="Arial" pitchFamily="34" charset="0"/>
              </a:rPr>
              <a:t> augmenter la visibilité des régions du Front à l’international</a:t>
            </a:r>
          </a:p>
          <a:p>
            <a:pPr lvl="1">
              <a:buFontTx/>
              <a:buChar char="-"/>
            </a:pPr>
            <a:r>
              <a:rPr lang="fr-FR" sz="1200" dirty="0" smtClean="0">
                <a:latin typeface="Frutiger LT Std 45 Light"/>
                <a:cs typeface="Arial" pitchFamily="34" charset="0"/>
              </a:rPr>
              <a:t> capitaliser sur le centenaire afin de capter des clientèles plus lointaines, traditionnellement moins présentes sur les zones de conflit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200" b="1" dirty="0" smtClean="0">
              <a:latin typeface="Frutiger LT Std 45 Light"/>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b="1" dirty="0" smtClean="0">
                <a:latin typeface="Frutiger LT Std 45 Light"/>
                <a:cs typeface="Arial" pitchFamily="34" charset="0"/>
              </a:rPr>
              <a:t>objectifs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Frutiger LT Std 45 Light"/>
                <a:cs typeface="Arial" pitchFamily="34" charset="0"/>
              </a:rPr>
              <a:t>accroitre les flux touristiques et les retombées économiques sur les territoires concernés ;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Frutiger LT Std 45 Light"/>
                <a:cs typeface="Arial" pitchFamily="34" charset="0"/>
              </a:rPr>
              <a:t>améliorer la qualité de l’accueil proposé aux clientèles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Frutiger LT Std 45 Light"/>
                <a:cs typeface="Arial" pitchFamily="34" charset="0"/>
              </a:rPr>
              <a:t>une évolution significative de l’attractivité de la destination mémorielle sur les marchés ciblés et préparer l’après 1918.</a:t>
            </a:r>
          </a:p>
          <a:p>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10</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1"/>
            <a:r>
              <a:rPr lang="fr-FR" sz="1200" dirty="0" smtClean="0">
                <a:latin typeface="Frutiger LT Std 45 Light"/>
                <a:cs typeface="Arial" pitchFamily="34" charset="0"/>
              </a:rPr>
              <a:t> - de </a:t>
            </a:r>
            <a:r>
              <a:rPr lang="fr-FR" sz="1200" b="1" dirty="0" smtClean="0">
                <a:latin typeface="Frutiger LT Std 45 Light"/>
                <a:cs typeface="Arial" pitchFamily="34" charset="0"/>
              </a:rPr>
              <a:t>structurer l’offre </a:t>
            </a:r>
            <a:r>
              <a:rPr lang="fr-FR" sz="1200" dirty="0" smtClean="0">
                <a:latin typeface="Frutiger LT Std 45 Light"/>
                <a:cs typeface="Arial" pitchFamily="34" charset="0"/>
              </a:rPr>
              <a:t>sous une même marque de destination : « Front de l’ouest 14-18 » ; </a:t>
            </a:r>
          </a:p>
          <a:p>
            <a:pPr lvl="1"/>
            <a:endParaRPr lang="fr-FR" sz="1200" dirty="0" smtClean="0">
              <a:latin typeface="Frutiger LT Std 45 Light"/>
              <a:cs typeface="Arial" pitchFamily="34" charset="0"/>
            </a:endParaRPr>
          </a:p>
          <a:p>
            <a:pPr lvl="1">
              <a:buFontTx/>
              <a:buChar char="-"/>
            </a:pPr>
            <a:r>
              <a:rPr lang="fr-FR" sz="1200" dirty="0" smtClean="0">
                <a:latin typeface="Frutiger LT Std 45 Light"/>
                <a:cs typeface="Arial" pitchFamily="34" charset="0"/>
              </a:rPr>
              <a:t>de </a:t>
            </a:r>
            <a:r>
              <a:rPr lang="fr-FR" sz="1200" b="1" dirty="0" smtClean="0">
                <a:latin typeface="Frutiger LT Std 45 Light"/>
                <a:cs typeface="Arial" pitchFamily="34" charset="0"/>
              </a:rPr>
              <a:t>faire émerger des réseaux d’accueillants </a:t>
            </a:r>
            <a:r>
              <a:rPr lang="fr-FR" sz="1200" dirty="0" smtClean="0">
                <a:latin typeface="Frutiger LT Std 45 Light"/>
                <a:cs typeface="Arial" pitchFamily="34" charset="0"/>
              </a:rPr>
              <a:t>aptes à recevoir et renseigner les clientèles internationales durant leur séjour mémoriel sur les différents territoires ; </a:t>
            </a:r>
          </a:p>
          <a:p>
            <a:pPr lvl="1">
              <a:buFontTx/>
              <a:buChar char="-"/>
            </a:pPr>
            <a:endParaRPr lang="fr-FR" sz="1200" dirty="0" smtClean="0">
              <a:latin typeface="Frutiger LT Std 45 Light"/>
              <a:cs typeface="Arial" pitchFamily="34" charset="0"/>
            </a:endParaRPr>
          </a:p>
          <a:p>
            <a:pPr lvl="1">
              <a:buFontTx/>
              <a:buChar char="-"/>
            </a:pPr>
            <a:r>
              <a:rPr lang="fr-FR" sz="1200" dirty="0" smtClean="0">
                <a:latin typeface="Frutiger LT Std 45 Light"/>
                <a:cs typeface="Arial" pitchFamily="34" charset="0"/>
              </a:rPr>
              <a:t>de </a:t>
            </a:r>
            <a:r>
              <a:rPr lang="fr-FR" sz="1200" b="1" dirty="0" smtClean="0">
                <a:latin typeface="Frutiger LT Std 45 Light"/>
                <a:cs typeface="Arial" pitchFamily="34" charset="0"/>
              </a:rPr>
              <a:t>conduire des actions de promotion vers des marchés ciblés</a:t>
            </a:r>
            <a:r>
              <a:rPr lang="fr-FR" sz="1200" dirty="0" smtClean="0">
                <a:latin typeface="Frutiger LT Std 45 Light"/>
                <a:cs typeface="Arial" pitchFamily="34" charset="0"/>
              </a:rPr>
              <a:t>, afin de faire connaître la destination auprès des professionnels, de la presse et du grand public ; </a:t>
            </a:r>
          </a:p>
          <a:p>
            <a:pPr lvl="1">
              <a:buFontTx/>
              <a:buChar char="-"/>
            </a:pPr>
            <a:endParaRPr lang="fr-FR" sz="1200" dirty="0" smtClean="0">
              <a:latin typeface="Frutiger LT Std 45 Light"/>
              <a:cs typeface="Arial" pitchFamily="34" charset="0"/>
            </a:endParaRPr>
          </a:p>
          <a:p>
            <a:pPr lvl="1">
              <a:buFontTx/>
              <a:buChar char="-"/>
            </a:pPr>
            <a:r>
              <a:rPr lang="fr-FR" sz="1200" b="1" dirty="0" smtClean="0">
                <a:latin typeface="Frutiger LT Std 45 Light"/>
                <a:cs typeface="Arial" pitchFamily="34" charset="0"/>
              </a:rPr>
              <a:t>d’augmenter la fréquentation des sites de mémoire </a:t>
            </a:r>
            <a:r>
              <a:rPr lang="fr-FR" sz="1200" dirty="0" smtClean="0">
                <a:latin typeface="Frutiger LT Std 45 Light"/>
                <a:cs typeface="Arial" pitchFamily="34" charset="0"/>
              </a:rPr>
              <a:t>dès 2014</a:t>
            </a:r>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12</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latin typeface="Frutiger LT Std 45 Light"/>
                <a:cs typeface="Arial" pitchFamily="34" charset="0"/>
              </a:rPr>
              <a:t>(approche quantitative et qualitative). </a:t>
            </a:r>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16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Label centenaire : Distingue les projets les plus innovants</a:t>
            </a:r>
            <a:r>
              <a:rPr lang="fr-FR" baseline="0" dirty="0" smtClean="0"/>
              <a:t> et structurants pour les territoires. Permet aux projets retenus de figurer sur le programme national officiel des commémorations du Centenaire et d’être </a:t>
            </a:r>
            <a:r>
              <a:rPr lang="fr-FR" baseline="0" dirty="0" err="1" smtClean="0"/>
              <a:t>elligible</a:t>
            </a:r>
            <a:r>
              <a:rPr lang="fr-FR" baseline="0" dirty="0" smtClean="0"/>
              <a:t> à un financement de la Mission du Centenaire</a:t>
            </a:r>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17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latin typeface="Frutiger LT Std 45 Light"/>
                <a:cs typeface="Arial" pitchFamily="34" charset="0"/>
              </a:rPr>
              <a:t>scolaires, grand public, presse, professionnels</a:t>
            </a:r>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20</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dirty="0" smtClean="0">
                <a:latin typeface="Frutiger LT Std 45 Light"/>
                <a:cs typeface="Arial" pitchFamily="34" charset="0"/>
              </a:rPr>
              <a:t>Diffusion : </a:t>
            </a:r>
            <a:r>
              <a:rPr lang="fr-FR" sz="1200" dirty="0" smtClean="0">
                <a:latin typeface="Frutiger LT Std 45 Light"/>
                <a:cs typeface="Arial" pitchFamily="34" charset="0"/>
              </a:rPr>
              <a:t>Décembre 2014</a:t>
            </a:r>
          </a:p>
          <a:p>
            <a:pPr lvl="1">
              <a:buFont typeface="Arial" pitchFamily="34" charset="0"/>
              <a:buChar char="•"/>
            </a:pPr>
            <a:r>
              <a:rPr lang="fr-FR" sz="1200" dirty="0" smtClean="0">
                <a:latin typeface="Frutiger LT Std 45 Light"/>
                <a:cs typeface="Arial" pitchFamily="34" charset="0"/>
              </a:rPr>
              <a:t>Téléchargement de la mallette pédagogique sur le dispositif dédié au Centenaire sur de.france.fr</a:t>
            </a:r>
          </a:p>
          <a:p>
            <a:pPr lvl="1">
              <a:buFont typeface="Arial" pitchFamily="34" charset="0"/>
              <a:buChar char="•"/>
            </a:pPr>
            <a:r>
              <a:rPr lang="fr-FR" sz="1200" dirty="0" smtClean="0">
                <a:latin typeface="Frutiger LT Std 45 Light"/>
                <a:cs typeface="Arial" pitchFamily="34" charset="0"/>
              </a:rPr>
              <a:t>Newsletter envoyée sur fichier loué à 37.428 contacts professeurs</a:t>
            </a:r>
          </a:p>
          <a:p>
            <a:pPr lvl="1">
              <a:buFont typeface="Arial" pitchFamily="34" charset="0"/>
              <a:buChar char="•"/>
            </a:pPr>
            <a:r>
              <a:rPr lang="fr-FR" sz="1200" dirty="0" smtClean="0">
                <a:latin typeface="Frutiger LT Std 45 Light"/>
                <a:cs typeface="Arial" pitchFamily="34" charset="0"/>
              </a:rPr>
              <a:t>2 insertions d’un encart dans la Newsletter du magazine Ecoute 14.660 contacts </a:t>
            </a:r>
          </a:p>
          <a:p>
            <a:pPr lvl="1">
              <a:buFont typeface="Arial" pitchFamily="34" charset="0"/>
              <a:buChar char="•"/>
            </a:pPr>
            <a:r>
              <a:rPr lang="fr-FR" sz="1200" dirty="0" smtClean="0">
                <a:latin typeface="Frutiger LT Std 45 Light"/>
                <a:cs typeface="Arial" pitchFamily="34" charset="0"/>
              </a:rPr>
              <a:t>Insertion d’un encart dans la Newsletter de la maison d’édition </a:t>
            </a:r>
            <a:r>
              <a:rPr lang="fr-FR" sz="1200" dirty="0" err="1" smtClean="0">
                <a:latin typeface="Frutiger LT Std 45 Light"/>
                <a:cs typeface="Arial" pitchFamily="34" charset="0"/>
              </a:rPr>
              <a:t>Cornelsen</a:t>
            </a:r>
            <a:endParaRPr lang="fr-FR" sz="1200" dirty="0" smtClean="0">
              <a:latin typeface="Frutiger LT Std 45 Light"/>
              <a:cs typeface="Arial" pitchFamily="34" charset="0"/>
            </a:endParaRPr>
          </a:p>
          <a:p>
            <a:pPr lvl="1">
              <a:buFont typeface="Arial" pitchFamily="34" charset="0"/>
              <a:buChar char="•"/>
            </a:pPr>
            <a:r>
              <a:rPr lang="fr-FR" sz="1200" dirty="0" smtClean="0">
                <a:latin typeface="Frutiger LT Std 45 Light"/>
                <a:cs typeface="Arial" pitchFamily="34" charset="0"/>
              </a:rPr>
              <a:t>Visibilité sur le site internet de l’OFAJ et leur </a:t>
            </a:r>
            <a:r>
              <a:rPr lang="fr-FR" sz="1200" dirty="0" err="1" smtClean="0">
                <a:latin typeface="Frutiger LT Std 45 Light"/>
                <a:cs typeface="Arial" pitchFamily="34" charset="0"/>
              </a:rPr>
              <a:t>enews</a:t>
            </a:r>
            <a:endParaRPr lang="fr-FR" sz="1200" dirty="0" smtClean="0">
              <a:latin typeface="Frutiger LT Std 45 Light"/>
              <a:cs typeface="Arial"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9CA60A1D-55D9-4C25-AB2D-C43406893631}" type="slidenum">
              <a:rPr lang="fr-FR" smtClean="0"/>
              <a:pPr/>
              <a:t>21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043F498-E44D-4E0D-B639-1C7B378AF634}" type="datetimeFigureOut">
              <a:rPr lang="fr-FR" smtClean="0"/>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305200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043F498-E44D-4E0D-B639-1C7B378AF634}" type="datetimeFigureOut">
              <a:rPr lang="fr-FR" smtClean="0"/>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3540047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043F498-E44D-4E0D-B639-1C7B378AF634}" type="datetimeFigureOut">
              <a:rPr lang="fr-FR" smtClean="0"/>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3511787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25" name="Image 2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38355" y="1628800"/>
            <a:ext cx="6484551" cy="4243954"/>
          </a:xfrm>
          <a:prstGeom prst="rect">
            <a:avLst/>
          </a:prstGeom>
        </p:spPr>
      </p:pic>
      <p:sp>
        <p:nvSpPr>
          <p:cNvPr id="4" name="Espace réservé de la date 3"/>
          <p:cNvSpPr>
            <a:spLocks noGrp="1"/>
          </p:cNvSpPr>
          <p:nvPr>
            <p:ph type="dt" sz="half" idx="10"/>
          </p:nvPr>
        </p:nvSpPr>
        <p:spPr/>
        <p:txBody>
          <a:bodyPr/>
          <a:lstStyle/>
          <a:p>
            <a:fld id="{E6ABE897-22E2-45C4-B62F-53A4B929B50B}" type="datetimeFigureOut">
              <a:rPr lang="fr-FR" smtClean="0">
                <a:solidFill>
                  <a:prstClr val="black">
                    <a:tint val="75000"/>
                  </a:prstClr>
                </a:solidFill>
              </a:rPr>
              <a:pPr/>
              <a:t>04/12/2015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8" name="Triangle isocèle 7"/>
          <p:cNvSpPr/>
          <p:nvPr userDrawn="1"/>
        </p:nvSpPr>
        <p:spPr>
          <a:xfrm>
            <a:off x="0" y="5805265"/>
            <a:ext cx="9144000" cy="1054172"/>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Rectangle 8"/>
          <p:cNvSpPr/>
          <p:nvPr userDrawn="1"/>
        </p:nvSpPr>
        <p:spPr>
          <a:xfrm>
            <a:off x="539552" y="33265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Rectangle 9"/>
          <p:cNvSpPr/>
          <p:nvPr userDrawn="1"/>
        </p:nvSpPr>
        <p:spPr>
          <a:xfrm>
            <a:off x="791580" y="590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Rectangle 10"/>
          <p:cNvSpPr/>
          <p:nvPr userDrawn="1"/>
        </p:nvSpPr>
        <p:spPr>
          <a:xfrm>
            <a:off x="1830742" y="108874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 name="Rectangle 11"/>
          <p:cNvSpPr/>
          <p:nvPr userDrawn="1"/>
        </p:nvSpPr>
        <p:spPr>
          <a:xfrm>
            <a:off x="2462058" y="674694"/>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Rectangle 12"/>
          <p:cNvSpPr/>
          <p:nvPr userDrawn="1"/>
        </p:nvSpPr>
        <p:spPr>
          <a:xfrm>
            <a:off x="2761934" y="206611"/>
            <a:ext cx="504056" cy="468083"/>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Rectangle 13"/>
          <p:cNvSpPr/>
          <p:nvPr userDrawn="1"/>
        </p:nvSpPr>
        <p:spPr>
          <a:xfrm>
            <a:off x="6124086" y="600664"/>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5" name="Rectangle 14"/>
          <p:cNvSpPr/>
          <p:nvPr userDrawn="1"/>
        </p:nvSpPr>
        <p:spPr>
          <a:xfrm>
            <a:off x="6627694" y="29410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6" name="Rectangle 15"/>
          <p:cNvSpPr/>
          <p:nvPr userDrawn="1"/>
        </p:nvSpPr>
        <p:spPr>
          <a:xfrm>
            <a:off x="8100392" y="309995"/>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7" name="Rectangle 16"/>
          <p:cNvSpPr/>
          <p:nvPr userDrawn="1"/>
        </p:nvSpPr>
        <p:spPr>
          <a:xfrm>
            <a:off x="7808936" y="806269"/>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8" name="Rectangle 17"/>
          <p:cNvSpPr/>
          <p:nvPr userDrawn="1"/>
        </p:nvSpPr>
        <p:spPr>
          <a:xfrm>
            <a:off x="7180092" y="1046795"/>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9" name="Rectangle 18"/>
          <p:cNvSpPr/>
          <p:nvPr userDrawn="1"/>
        </p:nvSpPr>
        <p:spPr>
          <a:xfrm>
            <a:off x="6124086" y="852692"/>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0" name="Rectangle 19"/>
          <p:cNvSpPr/>
          <p:nvPr userDrawn="1"/>
        </p:nvSpPr>
        <p:spPr>
          <a:xfrm>
            <a:off x="8108812" y="559835"/>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1" name="Rectangle 20"/>
          <p:cNvSpPr/>
          <p:nvPr userDrawn="1"/>
        </p:nvSpPr>
        <p:spPr>
          <a:xfrm>
            <a:off x="3131840" y="108352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2" name="Rectangle 21"/>
          <p:cNvSpPr/>
          <p:nvPr userDrawn="1"/>
        </p:nvSpPr>
        <p:spPr>
          <a:xfrm>
            <a:off x="5640276" y="258126"/>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23"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702942" y="104153"/>
            <a:ext cx="1728267" cy="1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riangle isocèle 6"/>
          <p:cNvSpPr/>
          <p:nvPr userDrawn="1"/>
        </p:nvSpPr>
        <p:spPr>
          <a:xfrm>
            <a:off x="0" y="5284978"/>
            <a:ext cx="9144000" cy="1623439"/>
          </a:xfrm>
          <a:prstGeom prst="triangle">
            <a:avLst>
              <a:gd name="adj" fmla="val 0"/>
            </a:avLst>
          </a:prstGeom>
          <a:solidFill>
            <a:srgbClr val="AD81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1521631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683568" y="4365104"/>
            <a:ext cx="7791258" cy="864096"/>
          </a:xfrm>
        </p:spPr>
        <p:txBody>
          <a:bodyPr/>
          <a:lstStyle>
            <a:lvl1pPr>
              <a:defRPr sz="1800">
                <a:solidFill>
                  <a:srgbClr val="472F92"/>
                </a:solidFill>
                <a:latin typeface="Insignia LT Std" pitchFamily="34" charset="0"/>
              </a:defRPr>
            </a:lvl1pPr>
          </a:lstStyle>
          <a:p>
            <a:r>
              <a:rPr lang="fr-FR" dirty="0" smtClean="0"/>
              <a:t>Nom de l’intervenant</a:t>
            </a:r>
          </a:p>
          <a:p>
            <a:r>
              <a:rPr lang="fr-FR" dirty="0" smtClean="0"/>
              <a:t>Fonction</a:t>
            </a:r>
          </a:p>
          <a:p>
            <a:r>
              <a:rPr lang="fr-FR" dirty="0" smtClean="0"/>
              <a:t>Structure</a:t>
            </a:r>
            <a:endParaRPr lang="fr-FR" dirty="0"/>
          </a:p>
        </p:txBody>
      </p:sp>
      <p:sp>
        <p:nvSpPr>
          <p:cNvPr id="7" name="Rectangle 6"/>
          <p:cNvSpPr/>
          <p:nvPr userDrawn="1"/>
        </p:nvSpPr>
        <p:spPr>
          <a:xfrm>
            <a:off x="539552" y="33265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791580" y="590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1830742" y="108874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2462058" y="674694"/>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61934" y="206611"/>
            <a:ext cx="504056" cy="468083"/>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6124086" y="600664"/>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6627694" y="29410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8100392" y="309995"/>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808936" y="806269"/>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180092" y="1046795"/>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6124086" y="852692"/>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108812" y="559835"/>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3131840" y="108352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userDrawn="1"/>
        </p:nvSpPr>
        <p:spPr>
          <a:xfrm>
            <a:off x="5640276" y="258126"/>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02942" y="104153"/>
            <a:ext cx="1728267" cy="1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riangle isocèle 21"/>
          <p:cNvSpPr/>
          <p:nvPr userDrawn="1"/>
        </p:nvSpPr>
        <p:spPr>
          <a:xfrm>
            <a:off x="0" y="5284978"/>
            <a:ext cx="9144000" cy="1623439"/>
          </a:xfrm>
          <a:prstGeom prst="triangle">
            <a:avLst>
              <a:gd name="adj" fmla="val 0"/>
            </a:avLst>
          </a:prstGeom>
          <a:solidFill>
            <a:srgbClr val="AD81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isocèle 22"/>
          <p:cNvSpPr/>
          <p:nvPr userDrawn="1"/>
        </p:nvSpPr>
        <p:spPr>
          <a:xfrm>
            <a:off x="0" y="5805265"/>
            <a:ext cx="9144000" cy="1054172"/>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1"/>
          <p:cNvSpPr>
            <a:spLocks noGrp="1"/>
          </p:cNvSpPr>
          <p:nvPr>
            <p:ph type="title" hasCustomPrompt="1"/>
          </p:nvPr>
        </p:nvSpPr>
        <p:spPr>
          <a:xfrm>
            <a:off x="680875" y="2996952"/>
            <a:ext cx="7772400" cy="1362075"/>
          </a:xfrm>
        </p:spPr>
        <p:txBody>
          <a:bodyPr anchor="t"/>
          <a:lstStyle>
            <a:lvl1pPr algn="ctr">
              <a:defRPr sz="4000" b="1" cap="all">
                <a:solidFill>
                  <a:srgbClr val="472F92"/>
                </a:solidFill>
                <a:latin typeface="Insignia LT Std" pitchFamily="34" charset="0"/>
              </a:defRPr>
            </a:lvl1pPr>
          </a:lstStyle>
          <a:p>
            <a:r>
              <a:rPr lang="fr-FR" dirty="0" smtClean="0"/>
              <a:t>NOM DE L’INTERVENTION</a:t>
            </a:r>
            <a:endParaRPr lang="fr-FR" dirty="0"/>
          </a:p>
        </p:txBody>
      </p:sp>
    </p:spTree>
    <p:extLst>
      <p:ext uri="{BB962C8B-B14F-4D97-AF65-F5344CB8AC3E}">
        <p14:creationId xmlns:p14="http://schemas.microsoft.com/office/powerpoint/2010/main" val="194944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683568" y="4365104"/>
            <a:ext cx="7791258" cy="864096"/>
          </a:xfrm>
        </p:spPr>
        <p:txBody>
          <a:bodyPr/>
          <a:lstStyle>
            <a:lvl1pPr>
              <a:defRPr sz="1800">
                <a:solidFill>
                  <a:srgbClr val="472F92"/>
                </a:solidFill>
                <a:latin typeface="Insignia LT Std" pitchFamily="34" charset="0"/>
              </a:defRPr>
            </a:lvl1pPr>
          </a:lstStyle>
          <a:p>
            <a:r>
              <a:rPr lang="fr-FR" dirty="0" smtClean="0"/>
              <a:t>Nom de l’intervenant</a:t>
            </a:r>
          </a:p>
          <a:p>
            <a:r>
              <a:rPr lang="fr-FR" dirty="0" smtClean="0"/>
              <a:t>Fonction</a:t>
            </a:r>
          </a:p>
          <a:p>
            <a:r>
              <a:rPr lang="fr-FR" dirty="0" smtClean="0"/>
              <a:t>Structure</a:t>
            </a:r>
            <a:endParaRPr lang="fr-FR" dirty="0"/>
          </a:p>
        </p:txBody>
      </p:sp>
      <p:sp>
        <p:nvSpPr>
          <p:cNvPr id="7" name="Rectangle 6"/>
          <p:cNvSpPr/>
          <p:nvPr userDrawn="1"/>
        </p:nvSpPr>
        <p:spPr>
          <a:xfrm>
            <a:off x="539552" y="33265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791580" y="590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1830742" y="108874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2462058" y="674694"/>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61934" y="206611"/>
            <a:ext cx="504056" cy="468083"/>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6124086" y="600664"/>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6627694" y="29410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8100392" y="309995"/>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808936" y="806269"/>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180092" y="1046795"/>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6124086" y="852692"/>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108812" y="559835"/>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3131840" y="108352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userDrawn="1"/>
        </p:nvSpPr>
        <p:spPr>
          <a:xfrm>
            <a:off x="5640276" y="258126"/>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02942" y="104153"/>
            <a:ext cx="1728267" cy="1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riangle isocèle 21"/>
          <p:cNvSpPr/>
          <p:nvPr userDrawn="1"/>
        </p:nvSpPr>
        <p:spPr>
          <a:xfrm>
            <a:off x="0" y="5284978"/>
            <a:ext cx="9144000" cy="1623439"/>
          </a:xfrm>
          <a:prstGeom prst="triangle">
            <a:avLst>
              <a:gd name="adj" fmla="val 0"/>
            </a:avLst>
          </a:prstGeom>
          <a:solidFill>
            <a:srgbClr val="AD81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isocèle 22"/>
          <p:cNvSpPr/>
          <p:nvPr userDrawn="1"/>
        </p:nvSpPr>
        <p:spPr>
          <a:xfrm>
            <a:off x="0" y="5805265"/>
            <a:ext cx="9144000" cy="1054172"/>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1"/>
          <p:cNvSpPr>
            <a:spLocks noGrp="1"/>
          </p:cNvSpPr>
          <p:nvPr>
            <p:ph type="title" hasCustomPrompt="1"/>
          </p:nvPr>
        </p:nvSpPr>
        <p:spPr>
          <a:xfrm>
            <a:off x="680875" y="2996952"/>
            <a:ext cx="7772400" cy="1362075"/>
          </a:xfrm>
        </p:spPr>
        <p:txBody>
          <a:bodyPr anchor="t"/>
          <a:lstStyle>
            <a:lvl1pPr algn="ctr">
              <a:defRPr sz="4000" b="1" cap="all">
                <a:solidFill>
                  <a:srgbClr val="472F92"/>
                </a:solidFill>
                <a:latin typeface="Insignia LT Std" pitchFamily="34" charset="0"/>
              </a:defRPr>
            </a:lvl1pPr>
          </a:lstStyle>
          <a:p>
            <a:r>
              <a:rPr lang="fr-FR" dirty="0" smtClean="0"/>
              <a:t>NOM DE L’INTERVENTION</a:t>
            </a:r>
            <a:endParaRPr lang="fr-FR" dirty="0"/>
          </a:p>
        </p:txBody>
      </p:sp>
    </p:spTree>
    <p:extLst>
      <p:ext uri="{BB962C8B-B14F-4D97-AF65-F5344CB8AC3E}">
        <p14:creationId xmlns:p14="http://schemas.microsoft.com/office/powerpoint/2010/main" val="194944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723144"/>
            <a:ext cx="8003232" cy="694493"/>
          </a:xfrm>
        </p:spPr>
        <p:txBody>
          <a:bodyPr>
            <a:normAutofit/>
          </a:bodyPr>
          <a:lstStyle>
            <a:lvl1pPr algn="l">
              <a:defRPr sz="4000">
                <a:latin typeface="Insignia LT Std" pitchFamily="34" charset="0"/>
              </a:defRPr>
            </a:lvl1pPr>
          </a:lstStyle>
          <a:p>
            <a:r>
              <a:rPr lang="fr-FR" dirty="0" smtClean="0"/>
              <a:t>Titre</a:t>
            </a:r>
            <a:endParaRPr lang="fr-FR" dirty="0"/>
          </a:p>
        </p:txBody>
      </p:sp>
      <p:sp>
        <p:nvSpPr>
          <p:cNvPr id="4" name="Espace réservé du contenu 3"/>
          <p:cNvSpPr>
            <a:spLocks noGrp="1"/>
          </p:cNvSpPr>
          <p:nvPr>
            <p:ph sz="half" idx="2"/>
          </p:nvPr>
        </p:nvSpPr>
        <p:spPr>
          <a:xfrm>
            <a:off x="457200" y="1772816"/>
            <a:ext cx="4040188"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contenu 5"/>
          <p:cNvSpPr>
            <a:spLocks noGrp="1"/>
          </p:cNvSpPr>
          <p:nvPr>
            <p:ph sz="quarter" idx="4"/>
          </p:nvPr>
        </p:nvSpPr>
        <p:spPr>
          <a:xfrm>
            <a:off x="4645025" y="1772816"/>
            <a:ext cx="4041775"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10" name="Triangle isocèle 9"/>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6959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723144"/>
            <a:ext cx="8003232" cy="694493"/>
          </a:xfrm>
        </p:spPr>
        <p:txBody>
          <a:bodyPr>
            <a:normAutofit/>
          </a:bodyPr>
          <a:lstStyle>
            <a:lvl1pPr algn="l">
              <a:defRPr sz="4000">
                <a:latin typeface="Insignia LT Std" pitchFamily="34" charset="0"/>
              </a:defRPr>
            </a:lvl1pPr>
          </a:lstStyle>
          <a:p>
            <a:r>
              <a:rPr lang="fr-FR" dirty="0" smtClean="0"/>
              <a:t>Titre</a:t>
            </a:r>
            <a:endParaRPr lang="fr-FR" dirty="0"/>
          </a:p>
        </p:txBody>
      </p:sp>
      <p:sp>
        <p:nvSpPr>
          <p:cNvPr id="4" name="Espace réservé du contenu 3"/>
          <p:cNvSpPr>
            <a:spLocks noGrp="1"/>
          </p:cNvSpPr>
          <p:nvPr>
            <p:ph sz="half" idx="2"/>
          </p:nvPr>
        </p:nvSpPr>
        <p:spPr>
          <a:xfrm>
            <a:off x="457200" y="1772816"/>
            <a:ext cx="4040188"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contenu 5"/>
          <p:cNvSpPr>
            <a:spLocks noGrp="1"/>
          </p:cNvSpPr>
          <p:nvPr>
            <p:ph sz="quarter" idx="4"/>
          </p:nvPr>
        </p:nvSpPr>
        <p:spPr>
          <a:xfrm>
            <a:off x="4645025" y="1772816"/>
            <a:ext cx="4041775"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10" name="Triangle isocèle 9"/>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6959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723144"/>
            <a:ext cx="8003232" cy="694493"/>
          </a:xfrm>
        </p:spPr>
        <p:txBody>
          <a:bodyPr>
            <a:normAutofit/>
          </a:bodyPr>
          <a:lstStyle>
            <a:lvl1pPr algn="l">
              <a:defRPr sz="4000">
                <a:latin typeface="Insignia LT Std" pitchFamily="34" charset="0"/>
              </a:defRPr>
            </a:lvl1pPr>
          </a:lstStyle>
          <a:p>
            <a:r>
              <a:rPr lang="fr-FR" dirty="0" smtClean="0"/>
              <a:t>Titre</a:t>
            </a:r>
            <a:endParaRPr lang="fr-FR" dirty="0"/>
          </a:p>
        </p:txBody>
      </p:sp>
      <p:sp>
        <p:nvSpPr>
          <p:cNvPr id="4" name="Espace réservé du contenu 3"/>
          <p:cNvSpPr>
            <a:spLocks noGrp="1"/>
          </p:cNvSpPr>
          <p:nvPr>
            <p:ph sz="half" idx="2"/>
          </p:nvPr>
        </p:nvSpPr>
        <p:spPr>
          <a:xfrm>
            <a:off x="457200" y="1772816"/>
            <a:ext cx="4040188"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contenu 5"/>
          <p:cNvSpPr>
            <a:spLocks noGrp="1"/>
          </p:cNvSpPr>
          <p:nvPr>
            <p:ph sz="quarter" idx="4"/>
          </p:nvPr>
        </p:nvSpPr>
        <p:spPr>
          <a:xfrm>
            <a:off x="4645025" y="1772816"/>
            <a:ext cx="4041775"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10" name="Triangle isocèle 9"/>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6959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683568" y="4365104"/>
            <a:ext cx="7791258" cy="864096"/>
          </a:xfrm>
        </p:spPr>
        <p:txBody>
          <a:bodyPr/>
          <a:lstStyle>
            <a:lvl1pPr>
              <a:defRPr sz="1800">
                <a:solidFill>
                  <a:srgbClr val="472F92"/>
                </a:solidFill>
                <a:latin typeface="Insignia LT Std" pitchFamily="34" charset="0"/>
              </a:defRPr>
            </a:lvl1pPr>
          </a:lstStyle>
          <a:p>
            <a:r>
              <a:rPr lang="fr-FR" dirty="0" smtClean="0"/>
              <a:t>Nom de l’intervenant</a:t>
            </a:r>
          </a:p>
          <a:p>
            <a:r>
              <a:rPr lang="fr-FR" dirty="0" smtClean="0"/>
              <a:t>Fonction</a:t>
            </a:r>
          </a:p>
          <a:p>
            <a:r>
              <a:rPr lang="fr-FR" dirty="0" smtClean="0"/>
              <a:t>Structure</a:t>
            </a:r>
            <a:endParaRPr lang="fr-FR" dirty="0"/>
          </a:p>
        </p:txBody>
      </p:sp>
      <p:sp>
        <p:nvSpPr>
          <p:cNvPr id="7" name="Rectangle 6"/>
          <p:cNvSpPr/>
          <p:nvPr userDrawn="1"/>
        </p:nvSpPr>
        <p:spPr>
          <a:xfrm>
            <a:off x="539552" y="33265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791580" y="590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1830742" y="108874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2462058" y="674694"/>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61934" y="206611"/>
            <a:ext cx="504056" cy="468083"/>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6124086" y="600664"/>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6627694" y="29410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8100392" y="309995"/>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808936" y="806269"/>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180092" y="1046795"/>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6124086" y="852692"/>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108812" y="559835"/>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3131840" y="108352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userDrawn="1"/>
        </p:nvSpPr>
        <p:spPr>
          <a:xfrm>
            <a:off x="5640276" y="258126"/>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02942" y="104153"/>
            <a:ext cx="1728267" cy="1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riangle isocèle 21"/>
          <p:cNvSpPr/>
          <p:nvPr userDrawn="1"/>
        </p:nvSpPr>
        <p:spPr>
          <a:xfrm>
            <a:off x="0" y="5284978"/>
            <a:ext cx="9144000" cy="1623439"/>
          </a:xfrm>
          <a:prstGeom prst="triangle">
            <a:avLst>
              <a:gd name="adj" fmla="val 0"/>
            </a:avLst>
          </a:prstGeom>
          <a:solidFill>
            <a:srgbClr val="AD81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isocèle 22"/>
          <p:cNvSpPr/>
          <p:nvPr userDrawn="1"/>
        </p:nvSpPr>
        <p:spPr>
          <a:xfrm>
            <a:off x="0" y="5805265"/>
            <a:ext cx="9144000" cy="1054172"/>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1"/>
          <p:cNvSpPr>
            <a:spLocks noGrp="1"/>
          </p:cNvSpPr>
          <p:nvPr>
            <p:ph type="title" hasCustomPrompt="1"/>
          </p:nvPr>
        </p:nvSpPr>
        <p:spPr>
          <a:xfrm>
            <a:off x="680875" y="2996952"/>
            <a:ext cx="7772400" cy="1362075"/>
          </a:xfrm>
        </p:spPr>
        <p:txBody>
          <a:bodyPr anchor="t"/>
          <a:lstStyle>
            <a:lvl1pPr algn="ctr">
              <a:defRPr sz="4000" b="1" cap="all">
                <a:solidFill>
                  <a:srgbClr val="472F92"/>
                </a:solidFill>
                <a:latin typeface="Insignia LT Std" pitchFamily="34" charset="0"/>
              </a:defRPr>
            </a:lvl1pPr>
          </a:lstStyle>
          <a:p>
            <a:r>
              <a:rPr lang="fr-FR" dirty="0" smtClean="0"/>
              <a:t>NOM DE L’INTERVENTION</a:t>
            </a:r>
            <a:endParaRPr lang="fr-FR" dirty="0"/>
          </a:p>
        </p:txBody>
      </p:sp>
    </p:spTree>
    <p:extLst>
      <p:ext uri="{BB962C8B-B14F-4D97-AF65-F5344CB8AC3E}">
        <p14:creationId xmlns:p14="http://schemas.microsoft.com/office/powerpoint/2010/main" val="194944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0691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043F498-E44D-4E0D-B639-1C7B378AF634}" type="datetimeFigureOut">
              <a:rPr lang="fr-FR" smtClean="0"/>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2133250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06912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06912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06912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06912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06912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06912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043F498-E44D-4E0D-B639-1C7B378AF634}" type="datetimeFigureOut">
              <a:rPr lang="fr-FR" smtClean="0"/>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2525703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5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7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8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0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1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043F498-E44D-4E0D-B639-1C7B378AF634}" type="datetimeFigureOut">
              <a:rPr lang="fr-FR" smtClean="0"/>
              <a:t>04/12/2015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3852103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2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3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4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5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683568" y="4365104"/>
            <a:ext cx="7791258" cy="864096"/>
          </a:xfrm>
        </p:spPr>
        <p:txBody>
          <a:bodyPr/>
          <a:lstStyle>
            <a:lvl1pPr>
              <a:defRPr sz="1800">
                <a:solidFill>
                  <a:srgbClr val="472F92"/>
                </a:solidFill>
                <a:latin typeface="Insignia LT Std" pitchFamily="34" charset="0"/>
              </a:defRPr>
            </a:lvl1pPr>
          </a:lstStyle>
          <a:p>
            <a:r>
              <a:rPr lang="fr-FR" dirty="0" smtClean="0"/>
              <a:t>Nom de l’intervenant</a:t>
            </a:r>
          </a:p>
          <a:p>
            <a:r>
              <a:rPr lang="fr-FR" dirty="0" smtClean="0"/>
              <a:t>Fonction</a:t>
            </a:r>
          </a:p>
          <a:p>
            <a:r>
              <a:rPr lang="fr-FR" dirty="0" smtClean="0"/>
              <a:t>Structure</a:t>
            </a:r>
            <a:endParaRPr lang="fr-FR" dirty="0"/>
          </a:p>
        </p:txBody>
      </p:sp>
      <p:sp>
        <p:nvSpPr>
          <p:cNvPr id="7" name="Rectangle 6"/>
          <p:cNvSpPr/>
          <p:nvPr userDrawn="1"/>
        </p:nvSpPr>
        <p:spPr>
          <a:xfrm>
            <a:off x="539552" y="33265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791580" y="590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1830742" y="108874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2462058" y="674694"/>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61934" y="206611"/>
            <a:ext cx="504056" cy="468083"/>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6124086" y="600664"/>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6627694" y="29410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8100392" y="309995"/>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808936" y="806269"/>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180092" y="1046795"/>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6124086" y="852692"/>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108812" y="559835"/>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3131840" y="108352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userDrawn="1"/>
        </p:nvSpPr>
        <p:spPr>
          <a:xfrm>
            <a:off x="5640276" y="258126"/>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02942" y="104153"/>
            <a:ext cx="1728267" cy="1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riangle isocèle 21"/>
          <p:cNvSpPr/>
          <p:nvPr userDrawn="1"/>
        </p:nvSpPr>
        <p:spPr>
          <a:xfrm>
            <a:off x="0" y="5284978"/>
            <a:ext cx="9144000" cy="1623439"/>
          </a:xfrm>
          <a:prstGeom prst="triangle">
            <a:avLst>
              <a:gd name="adj" fmla="val 0"/>
            </a:avLst>
          </a:prstGeom>
          <a:solidFill>
            <a:srgbClr val="AD81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isocèle 22"/>
          <p:cNvSpPr/>
          <p:nvPr userDrawn="1"/>
        </p:nvSpPr>
        <p:spPr>
          <a:xfrm>
            <a:off x="0" y="5805265"/>
            <a:ext cx="9144000" cy="1054172"/>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1"/>
          <p:cNvSpPr>
            <a:spLocks noGrp="1"/>
          </p:cNvSpPr>
          <p:nvPr>
            <p:ph type="title" hasCustomPrompt="1"/>
          </p:nvPr>
        </p:nvSpPr>
        <p:spPr>
          <a:xfrm>
            <a:off x="680875" y="2996952"/>
            <a:ext cx="7772400" cy="1362075"/>
          </a:xfrm>
        </p:spPr>
        <p:txBody>
          <a:bodyPr anchor="t"/>
          <a:lstStyle>
            <a:lvl1pPr algn="ctr">
              <a:defRPr sz="4000" b="1" cap="all">
                <a:solidFill>
                  <a:srgbClr val="472F92"/>
                </a:solidFill>
                <a:latin typeface="Insignia LT Std" pitchFamily="34" charset="0"/>
              </a:defRPr>
            </a:lvl1pPr>
          </a:lstStyle>
          <a:p>
            <a:r>
              <a:rPr lang="fr-FR" dirty="0" smtClean="0"/>
              <a:t>NOM DE L’INTERVENTION</a:t>
            </a:r>
            <a:endParaRPr lang="fr-FR" dirty="0"/>
          </a:p>
        </p:txBody>
      </p:sp>
    </p:spTree>
    <p:extLst>
      <p:ext uri="{BB962C8B-B14F-4D97-AF65-F5344CB8AC3E}">
        <p14:creationId xmlns:p14="http://schemas.microsoft.com/office/powerpoint/2010/main" val="28145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723144"/>
            <a:ext cx="8003232" cy="694493"/>
          </a:xfrm>
        </p:spPr>
        <p:txBody>
          <a:bodyPr>
            <a:normAutofit/>
          </a:bodyPr>
          <a:lstStyle>
            <a:lvl1pPr algn="l">
              <a:defRPr sz="4000">
                <a:latin typeface="Insignia LT Std" pitchFamily="34" charset="0"/>
              </a:defRPr>
            </a:lvl1pPr>
          </a:lstStyle>
          <a:p>
            <a:r>
              <a:rPr lang="fr-FR" dirty="0" smtClean="0"/>
              <a:t>Titre</a:t>
            </a:r>
            <a:endParaRPr lang="fr-FR" dirty="0"/>
          </a:p>
        </p:txBody>
      </p:sp>
      <p:sp>
        <p:nvSpPr>
          <p:cNvPr id="4" name="Espace réservé du contenu 3"/>
          <p:cNvSpPr>
            <a:spLocks noGrp="1"/>
          </p:cNvSpPr>
          <p:nvPr>
            <p:ph sz="half" idx="2"/>
          </p:nvPr>
        </p:nvSpPr>
        <p:spPr>
          <a:xfrm>
            <a:off x="457200" y="1772816"/>
            <a:ext cx="4040188"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contenu 5"/>
          <p:cNvSpPr>
            <a:spLocks noGrp="1"/>
          </p:cNvSpPr>
          <p:nvPr>
            <p:ph sz="quarter" idx="4"/>
          </p:nvPr>
        </p:nvSpPr>
        <p:spPr>
          <a:xfrm>
            <a:off x="4645025" y="1772816"/>
            <a:ext cx="4041775"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10" name="Triangle isocèle 9"/>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7445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723144"/>
            <a:ext cx="8003232" cy="694493"/>
          </a:xfrm>
        </p:spPr>
        <p:txBody>
          <a:bodyPr>
            <a:normAutofit/>
          </a:bodyPr>
          <a:lstStyle>
            <a:lvl1pPr algn="l">
              <a:defRPr sz="4000">
                <a:latin typeface="Insignia LT Std" pitchFamily="34" charset="0"/>
              </a:defRPr>
            </a:lvl1pPr>
          </a:lstStyle>
          <a:p>
            <a:r>
              <a:rPr lang="fr-FR" dirty="0" smtClean="0"/>
              <a:t>Titre</a:t>
            </a:r>
            <a:endParaRPr lang="fr-FR" dirty="0"/>
          </a:p>
        </p:txBody>
      </p:sp>
      <p:sp>
        <p:nvSpPr>
          <p:cNvPr id="4" name="Espace réservé du contenu 3"/>
          <p:cNvSpPr>
            <a:spLocks noGrp="1"/>
          </p:cNvSpPr>
          <p:nvPr>
            <p:ph sz="half" idx="2"/>
          </p:nvPr>
        </p:nvSpPr>
        <p:spPr>
          <a:xfrm>
            <a:off x="457200" y="1772816"/>
            <a:ext cx="4040188"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contenu 5"/>
          <p:cNvSpPr>
            <a:spLocks noGrp="1"/>
          </p:cNvSpPr>
          <p:nvPr>
            <p:ph sz="quarter" idx="4"/>
          </p:nvPr>
        </p:nvSpPr>
        <p:spPr>
          <a:xfrm>
            <a:off x="4645025" y="1772816"/>
            <a:ext cx="4041775"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10" name="Triangle isocèle 9"/>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7445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723144"/>
            <a:ext cx="8003232" cy="694493"/>
          </a:xfrm>
        </p:spPr>
        <p:txBody>
          <a:bodyPr>
            <a:normAutofit/>
          </a:bodyPr>
          <a:lstStyle>
            <a:lvl1pPr algn="l">
              <a:defRPr sz="4000">
                <a:latin typeface="Insignia LT Std" pitchFamily="34" charset="0"/>
              </a:defRPr>
            </a:lvl1pPr>
          </a:lstStyle>
          <a:p>
            <a:r>
              <a:rPr lang="fr-FR" dirty="0" smtClean="0"/>
              <a:t>Titre</a:t>
            </a:r>
            <a:endParaRPr lang="fr-FR" dirty="0"/>
          </a:p>
        </p:txBody>
      </p:sp>
      <p:sp>
        <p:nvSpPr>
          <p:cNvPr id="4" name="Espace réservé du contenu 3"/>
          <p:cNvSpPr>
            <a:spLocks noGrp="1"/>
          </p:cNvSpPr>
          <p:nvPr>
            <p:ph sz="half" idx="2"/>
          </p:nvPr>
        </p:nvSpPr>
        <p:spPr>
          <a:xfrm>
            <a:off x="457200" y="1772816"/>
            <a:ext cx="4040188"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contenu 5"/>
          <p:cNvSpPr>
            <a:spLocks noGrp="1"/>
          </p:cNvSpPr>
          <p:nvPr>
            <p:ph sz="quarter" idx="4"/>
          </p:nvPr>
        </p:nvSpPr>
        <p:spPr>
          <a:xfrm>
            <a:off x="4645025" y="1772816"/>
            <a:ext cx="4041775"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10" name="Triangle isocèle 9"/>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7445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723144"/>
            <a:ext cx="8003232" cy="694493"/>
          </a:xfrm>
        </p:spPr>
        <p:txBody>
          <a:bodyPr>
            <a:normAutofit/>
          </a:bodyPr>
          <a:lstStyle>
            <a:lvl1pPr algn="l">
              <a:defRPr sz="4000">
                <a:latin typeface="Insignia LT Std" pitchFamily="34" charset="0"/>
              </a:defRPr>
            </a:lvl1pPr>
          </a:lstStyle>
          <a:p>
            <a:r>
              <a:rPr lang="fr-FR" dirty="0" smtClean="0"/>
              <a:t>Titre</a:t>
            </a:r>
            <a:endParaRPr lang="fr-FR" dirty="0"/>
          </a:p>
        </p:txBody>
      </p:sp>
      <p:sp>
        <p:nvSpPr>
          <p:cNvPr id="4" name="Espace réservé du contenu 3"/>
          <p:cNvSpPr>
            <a:spLocks noGrp="1"/>
          </p:cNvSpPr>
          <p:nvPr>
            <p:ph sz="half" idx="2"/>
          </p:nvPr>
        </p:nvSpPr>
        <p:spPr>
          <a:xfrm>
            <a:off x="457200" y="1772816"/>
            <a:ext cx="4040188"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contenu 5"/>
          <p:cNvSpPr>
            <a:spLocks noGrp="1"/>
          </p:cNvSpPr>
          <p:nvPr>
            <p:ph sz="quarter" idx="4"/>
          </p:nvPr>
        </p:nvSpPr>
        <p:spPr>
          <a:xfrm>
            <a:off x="4645025" y="1772816"/>
            <a:ext cx="4041775" cy="4353347"/>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10" name="Triangle isocèle 9"/>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7445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683568" y="4365104"/>
            <a:ext cx="7791258" cy="864096"/>
          </a:xfrm>
        </p:spPr>
        <p:txBody>
          <a:bodyPr/>
          <a:lstStyle>
            <a:lvl1pPr>
              <a:defRPr sz="1800">
                <a:solidFill>
                  <a:srgbClr val="472F92"/>
                </a:solidFill>
                <a:latin typeface="Insignia LT Std" pitchFamily="34" charset="0"/>
              </a:defRPr>
            </a:lvl1pPr>
          </a:lstStyle>
          <a:p>
            <a:r>
              <a:rPr lang="fr-FR" dirty="0" smtClean="0"/>
              <a:t>Nom de l’intervenant</a:t>
            </a:r>
          </a:p>
          <a:p>
            <a:r>
              <a:rPr lang="fr-FR" dirty="0" smtClean="0"/>
              <a:t>Fonction</a:t>
            </a:r>
          </a:p>
          <a:p>
            <a:r>
              <a:rPr lang="fr-FR" dirty="0" smtClean="0"/>
              <a:t>Structure</a:t>
            </a:r>
            <a:endParaRPr lang="fr-FR" dirty="0"/>
          </a:p>
        </p:txBody>
      </p:sp>
      <p:sp>
        <p:nvSpPr>
          <p:cNvPr id="7" name="Rectangle 6"/>
          <p:cNvSpPr/>
          <p:nvPr userDrawn="1"/>
        </p:nvSpPr>
        <p:spPr>
          <a:xfrm>
            <a:off x="539552" y="33265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791580" y="590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1830742" y="108874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2462058" y="674694"/>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61934" y="206611"/>
            <a:ext cx="504056" cy="468083"/>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6124086" y="600664"/>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6627694" y="29410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8100392" y="309995"/>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808936" y="806269"/>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180092" y="1046795"/>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6124086" y="852692"/>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108812" y="559835"/>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3131840" y="108352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userDrawn="1"/>
        </p:nvSpPr>
        <p:spPr>
          <a:xfrm>
            <a:off x="5640276" y="258126"/>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02942" y="104153"/>
            <a:ext cx="1728267" cy="1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riangle isocèle 21"/>
          <p:cNvSpPr/>
          <p:nvPr userDrawn="1"/>
        </p:nvSpPr>
        <p:spPr>
          <a:xfrm>
            <a:off x="0" y="5284978"/>
            <a:ext cx="9144000" cy="1623439"/>
          </a:xfrm>
          <a:prstGeom prst="triangle">
            <a:avLst>
              <a:gd name="adj" fmla="val 0"/>
            </a:avLst>
          </a:prstGeom>
          <a:solidFill>
            <a:srgbClr val="AD81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isocèle 22"/>
          <p:cNvSpPr/>
          <p:nvPr userDrawn="1"/>
        </p:nvSpPr>
        <p:spPr>
          <a:xfrm>
            <a:off x="0" y="5805265"/>
            <a:ext cx="9144000" cy="1054172"/>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1"/>
          <p:cNvSpPr>
            <a:spLocks noGrp="1"/>
          </p:cNvSpPr>
          <p:nvPr>
            <p:ph type="title" hasCustomPrompt="1"/>
          </p:nvPr>
        </p:nvSpPr>
        <p:spPr>
          <a:xfrm>
            <a:off x="680875" y="2996952"/>
            <a:ext cx="7772400" cy="1362075"/>
          </a:xfrm>
        </p:spPr>
        <p:txBody>
          <a:bodyPr anchor="t"/>
          <a:lstStyle>
            <a:lvl1pPr algn="ctr">
              <a:defRPr sz="4000" b="1" cap="all">
                <a:solidFill>
                  <a:srgbClr val="472F92"/>
                </a:solidFill>
                <a:latin typeface="Insignia LT Std" pitchFamily="34" charset="0"/>
              </a:defRPr>
            </a:lvl1pPr>
          </a:lstStyle>
          <a:p>
            <a:r>
              <a:rPr lang="fr-FR" dirty="0" smtClean="0"/>
              <a:t>NOM DE L’INTERVENTION</a:t>
            </a:r>
            <a:endParaRPr lang="fr-FR" dirty="0"/>
          </a:p>
        </p:txBody>
      </p:sp>
    </p:spTree>
    <p:extLst>
      <p:ext uri="{BB962C8B-B14F-4D97-AF65-F5344CB8AC3E}">
        <p14:creationId xmlns:p14="http://schemas.microsoft.com/office/powerpoint/2010/main" val="2814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043F498-E44D-4E0D-B639-1C7B378AF634}" type="datetimeFigureOut">
              <a:rPr lang="fr-FR" smtClean="0"/>
              <a:t>04/12/2015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23684366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6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7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8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9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0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1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2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3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4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5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043F498-E44D-4E0D-B639-1C7B378AF634}" type="datetimeFigureOut">
              <a:rPr lang="fr-FR" smtClean="0"/>
              <a:t>04/12/2015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28192844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683568" y="4365104"/>
            <a:ext cx="7791258" cy="864096"/>
          </a:xfrm>
        </p:spPr>
        <p:txBody>
          <a:bodyPr/>
          <a:lstStyle>
            <a:lvl1pPr>
              <a:defRPr sz="1800">
                <a:solidFill>
                  <a:srgbClr val="472F92"/>
                </a:solidFill>
                <a:latin typeface="Insignia LT Std" pitchFamily="34" charset="0"/>
              </a:defRPr>
            </a:lvl1pPr>
          </a:lstStyle>
          <a:p>
            <a:r>
              <a:rPr lang="fr-FR" dirty="0" smtClean="0"/>
              <a:t>Nom de l’intervenant</a:t>
            </a:r>
          </a:p>
          <a:p>
            <a:r>
              <a:rPr lang="fr-FR" dirty="0" smtClean="0"/>
              <a:t>Fonction</a:t>
            </a:r>
          </a:p>
          <a:p>
            <a:r>
              <a:rPr lang="fr-FR" dirty="0" smtClean="0"/>
              <a:t>Structure</a:t>
            </a:r>
            <a:endParaRPr lang="fr-FR" dirty="0"/>
          </a:p>
        </p:txBody>
      </p:sp>
      <p:sp>
        <p:nvSpPr>
          <p:cNvPr id="7" name="Rectangle 6"/>
          <p:cNvSpPr/>
          <p:nvPr userDrawn="1"/>
        </p:nvSpPr>
        <p:spPr>
          <a:xfrm>
            <a:off x="539552" y="33265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791580" y="590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1830742" y="108874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2462058" y="674694"/>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61934" y="206611"/>
            <a:ext cx="504056" cy="468083"/>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6124086" y="600664"/>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6627694" y="294100"/>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8100392" y="309995"/>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808936" y="806269"/>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180092" y="1046795"/>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6124086" y="852692"/>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108812" y="559835"/>
            <a:ext cx="251580" cy="24906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3131840" y="108352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userDrawn="1"/>
        </p:nvSpPr>
        <p:spPr>
          <a:xfrm>
            <a:off x="5640276" y="258126"/>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02942" y="104153"/>
            <a:ext cx="1728267" cy="1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riangle isocèle 21"/>
          <p:cNvSpPr/>
          <p:nvPr userDrawn="1"/>
        </p:nvSpPr>
        <p:spPr>
          <a:xfrm>
            <a:off x="0" y="5284978"/>
            <a:ext cx="9144000" cy="1623439"/>
          </a:xfrm>
          <a:prstGeom prst="triangle">
            <a:avLst>
              <a:gd name="adj" fmla="val 0"/>
            </a:avLst>
          </a:prstGeom>
          <a:solidFill>
            <a:srgbClr val="AD81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isocèle 22"/>
          <p:cNvSpPr/>
          <p:nvPr userDrawn="1"/>
        </p:nvSpPr>
        <p:spPr>
          <a:xfrm>
            <a:off x="0" y="5805265"/>
            <a:ext cx="9144000" cy="1054172"/>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1"/>
          <p:cNvSpPr>
            <a:spLocks noGrp="1"/>
          </p:cNvSpPr>
          <p:nvPr>
            <p:ph type="title" hasCustomPrompt="1"/>
          </p:nvPr>
        </p:nvSpPr>
        <p:spPr>
          <a:xfrm>
            <a:off x="680875" y="2996952"/>
            <a:ext cx="7772400" cy="1362075"/>
          </a:xfrm>
        </p:spPr>
        <p:txBody>
          <a:bodyPr anchor="t"/>
          <a:lstStyle>
            <a:lvl1pPr algn="ctr">
              <a:defRPr sz="4000" b="1" cap="all">
                <a:solidFill>
                  <a:srgbClr val="472F92"/>
                </a:solidFill>
                <a:latin typeface="Insignia LT Std" pitchFamily="34" charset="0"/>
              </a:defRPr>
            </a:lvl1pPr>
          </a:lstStyle>
          <a:p>
            <a:r>
              <a:rPr lang="fr-FR" dirty="0" smtClean="0"/>
              <a:t>NOM DE L’INTERVENTION</a:t>
            </a:r>
            <a:endParaRPr lang="fr-FR" dirty="0"/>
          </a:p>
        </p:txBody>
      </p:sp>
    </p:spTree>
    <p:extLst>
      <p:ext uri="{BB962C8B-B14F-4D97-AF65-F5344CB8AC3E}">
        <p14:creationId xmlns:p14="http://schemas.microsoft.com/office/powerpoint/2010/main" val="28145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6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7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8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9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0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1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2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3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4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043F498-E44D-4E0D-B639-1C7B378AF634}" type="datetimeFigureOut">
              <a:rPr lang="fr-FR" smtClean="0"/>
              <a:t>04/12/2015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10884736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5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6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7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75459" y="727974"/>
            <a:ext cx="7473611" cy="656568"/>
          </a:xfrm>
        </p:spPr>
        <p:txBody>
          <a:bodyPr>
            <a:noAutofit/>
          </a:bodyPr>
          <a:lstStyle>
            <a:lvl1pPr algn="l">
              <a:defRPr sz="4000">
                <a:latin typeface="Insignia LT Std" pitchFamily="34" charset="0"/>
              </a:defRPr>
            </a:lvl1pPr>
          </a:lstStyle>
          <a:p>
            <a:r>
              <a:rPr lang="fr-FR" dirty="0" smtClean="0"/>
              <a:t>Titre</a:t>
            </a:r>
            <a:endParaRPr lang="fr-FR" dirty="0"/>
          </a:p>
        </p:txBody>
      </p:sp>
      <p:sp>
        <p:nvSpPr>
          <p:cNvPr id="3" name="Espace réservé de la date 2"/>
          <p:cNvSpPr>
            <a:spLocks noGrp="1"/>
          </p:cNvSpPr>
          <p:nvPr>
            <p:ph type="dt" sz="half" idx="10"/>
          </p:nvPr>
        </p:nvSpPr>
        <p:spPr/>
        <p:txBody>
          <a:bodyPr/>
          <a:lstStyle/>
          <a:p>
            <a:fld id="{E6ABE897-22E2-45C4-B62F-53A4B929B50B}" type="datetimeFigureOut">
              <a:rPr lang="fr-FR" smtClean="0"/>
              <a:pPr/>
              <a:t>04/12/2015</a:t>
            </a:fld>
            <a:endParaRPr lang="fr-FR"/>
          </a:p>
        </p:txBody>
      </p:sp>
      <p:sp>
        <p:nvSpPr>
          <p:cNvPr id="6" name="Triangle isocèle 5"/>
          <p:cNvSpPr/>
          <p:nvPr userDrawn="1"/>
        </p:nvSpPr>
        <p:spPr>
          <a:xfrm>
            <a:off x="0" y="5949280"/>
            <a:ext cx="7668344" cy="912920"/>
          </a:xfrm>
          <a:prstGeom prst="triangle">
            <a:avLst>
              <a:gd name="adj" fmla="val 0"/>
            </a:avLst>
          </a:prstGeom>
          <a:solidFill>
            <a:srgbClr val="AD81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userDrawn="1"/>
        </p:nvSpPr>
        <p:spPr>
          <a:xfrm>
            <a:off x="0" y="6309320"/>
            <a:ext cx="7884368" cy="548680"/>
          </a:xfrm>
          <a:prstGeom prst="triangle">
            <a:avLst>
              <a:gd name="adj" fmla="val 0"/>
            </a:avLst>
          </a:prstGeom>
          <a:solidFill>
            <a:srgbClr val="AD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userDrawn="1"/>
        </p:nvSpPr>
        <p:spPr>
          <a:xfrm>
            <a:off x="270717" y="350658"/>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22745" y="591578"/>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968140" y="95907"/>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034306" y="116632"/>
            <a:ext cx="299876" cy="32403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1118078" y="2579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460432" y="363886"/>
            <a:ext cx="504056" cy="504056"/>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884368" y="440668"/>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579707" y="5305383"/>
            <a:ext cx="1538727" cy="153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1270478" y="410325"/>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034306" y="288431"/>
            <a:ext cx="149938" cy="150911"/>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8460432" y="348495"/>
            <a:ext cx="252028" cy="263135"/>
          </a:xfrm>
          <a:prstGeom prst="rect">
            <a:avLst/>
          </a:prstGeom>
          <a:solidFill>
            <a:srgbClr val="AD81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contenu 3"/>
          <p:cNvSpPr>
            <a:spLocks noGrp="1"/>
          </p:cNvSpPr>
          <p:nvPr>
            <p:ph sz="half" idx="2"/>
          </p:nvPr>
        </p:nvSpPr>
        <p:spPr>
          <a:xfrm>
            <a:off x="899592" y="1628800"/>
            <a:ext cx="7449478" cy="3777283"/>
          </a:xfrm>
        </p:spPr>
        <p:txBody>
          <a:bodyPr/>
          <a:lstStyle>
            <a:lvl1pPr>
              <a:defRPr sz="2400">
                <a:latin typeface="Frutiger LT Std 45 Light" pitchFamily="34" charset="0"/>
              </a:defRPr>
            </a:lvl1pPr>
            <a:lvl2pPr>
              <a:defRPr sz="2000">
                <a:latin typeface="Frutiger LT Std 45 Light" pitchFamily="34" charset="0"/>
              </a:defRPr>
            </a:lvl2pPr>
            <a:lvl3pPr>
              <a:defRPr sz="1800">
                <a:latin typeface="Frutiger LT Std 45 Light" pitchFamily="34" charset="0"/>
              </a:defRPr>
            </a:lvl3pPr>
            <a:lvl4pPr>
              <a:defRPr sz="1600">
                <a:latin typeface="Frutiger LT Std 45 Light" pitchFamily="34" charset="0"/>
              </a:defRPr>
            </a:lvl4pPr>
            <a:lvl5pPr>
              <a:defRPr sz="1600">
                <a:latin typeface="Frutiger LT Std 45 Light" pitchFamily="34" charset="0"/>
              </a:defRPr>
            </a:lvl5pPr>
            <a:lvl6pPr>
              <a:defRPr sz="1600"/>
            </a:lvl6pPr>
            <a:lvl7pPr>
              <a:defRPr sz="1600"/>
            </a:lvl7pPr>
            <a:lvl8pPr>
              <a:defRPr sz="1600"/>
            </a:lvl8pPr>
            <a:lvl9pPr>
              <a:defRPr sz="1600"/>
            </a:lvl9pPr>
          </a:lstStyle>
          <a:p>
            <a:pPr lvl="0"/>
            <a:endParaRPr lang="fr-FR" dirty="0" smtClean="0"/>
          </a:p>
          <a:p>
            <a:pPr lvl="0"/>
            <a:endParaRPr lang="fr-FR" dirty="0" smtClean="0"/>
          </a:p>
          <a:p>
            <a:pPr lvl="0"/>
            <a:r>
              <a:rPr lang="fr-FR" dirty="0" smtClean="0"/>
              <a:t>Modifiez les styles du texte du masque</a:t>
            </a:r>
          </a:p>
          <a:p>
            <a:pPr lvl="0"/>
            <a:r>
              <a:rPr lang="fr-FR" dirty="0" smtClean="0"/>
              <a:t>Deuxième niveau</a:t>
            </a:r>
          </a:p>
          <a:p>
            <a:pPr lvl="1"/>
            <a:r>
              <a:rPr lang="fr-FR" dirty="0" smtClean="0"/>
              <a:t>Troisième niveau</a:t>
            </a:r>
          </a:p>
          <a:p>
            <a:pPr lvl="2"/>
            <a:r>
              <a:rPr lang="fr-FR" dirty="0" smtClean="0"/>
              <a:t>Quatrième niveau</a:t>
            </a:r>
          </a:p>
          <a:p>
            <a:pPr lvl="3"/>
            <a:r>
              <a:rPr lang="fr-FR" dirty="0" smtClean="0"/>
              <a:t>Cinquième niveau</a:t>
            </a:r>
            <a:endParaRPr lang="fr-FR" dirty="0"/>
          </a:p>
        </p:txBody>
      </p:sp>
    </p:spTree>
    <p:extLst>
      <p:ext uri="{BB962C8B-B14F-4D97-AF65-F5344CB8AC3E}">
        <p14:creationId xmlns:p14="http://schemas.microsoft.com/office/powerpoint/2010/main" val="181764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043F498-E44D-4E0D-B639-1C7B378AF634}" type="datetimeFigureOut">
              <a:rPr lang="fr-FR" smtClean="0"/>
              <a:t>04/12/2015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3972559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043F498-E44D-4E0D-B639-1C7B378AF634}" type="datetimeFigureOut">
              <a:rPr lang="fr-FR" smtClean="0"/>
              <a:t>04/12/2015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D915572-42C8-46C3-879F-CD793A99FE15}" type="slidenum">
              <a:rPr lang="fr-FR" smtClean="0"/>
              <a:t>‹N°›</a:t>
            </a:fld>
            <a:endParaRPr lang="fr-FR"/>
          </a:p>
        </p:txBody>
      </p:sp>
    </p:spTree>
    <p:extLst>
      <p:ext uri="{BB962C8B-B14F-4D97-AF65-F5344CB8AC3E}">
        <p14:creationId xmlns:p14="http://schemas.microsoft.com/office/powerpoint/2010/main" val="40534232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3F498-E44D-4E0D-B639-1C7B378AF634}" type="datetimeFigureOut">
              <a:rPr lang="fr-FR" smtClean="0"/>
              <a:t>04/12/2015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15572-42C8-46C3-879F-CD793A99FE15}" type="slidenum">
              <a:rPr lang="fr-FR" smtClean="0"/>
              <a:t>‹N°›</a:t>
            </a:fld>
            <a:endParaRPr lang="fr-FR"/>
          </a:p>
        </p:txBody>
      </p:sp>
    </p:spTree>
    <p:extLst>
      <p:ext uri="{BB962C8B-B14F-4D97-AF65-F5344CB8AC3E}">
        <p14:creationId xmlns:p14="http://schemas.microsoft.com/office/powerpoint/2010/main" val="553967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0.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5.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79.jpeg"/><Relationship Id="rId18" Type="http://schemas.openxmlformats.org/officeDocument/2006/relationships/image" Target="../media/image83.pn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17" Type="http://schemas.openxmlformats.org/officeDocument/2006/relationships/image" Target="../media/image82.png"/><Relationship Id="rId2" Type="http://schemas.openxmlformats.org/officeDocument/2006/relationships/image" Target="../media/image68.jpg"/><Relationship Id="rId16" Type="http://schemas.openxmlformats.org/officeDocument/2006/relationships/image" Target="../media/image81.png"/><Relationship Id="rId1" Type="http://schemas.openxmlformats.org/officeDocument/2006/relationships/slideLayout" Target="../slideLayouts/slideLayout46.xml"/><Relationship Id="rId6" Type="http://schemas.openxmlformats.org/officeDocument/2006/relationships/image" Target="../media/image72.jpg"/><Relationship Id="rId11" Type="http://schemas.openxmlformats.org/officeDocument/2006/relationships/image" Target="../media/image77.png"/><Relationship Id="rId5" Type="http://schemas.openxmlformats.org/officeDocument/2006/relationships/image" Target="../media/image71.jpeg"/><Relationship Id="rId15" Type="http://schemas.openxmlformats.org/officeDocument/2006/relationships/image" Target="../media/image80.png"/><Relationship Id="rId10" Type="http://schemas.openxmlformats.org/officeDocument/2006/relationships/image" Target="../media/image76.png"/><Relationship Id="rId19" Type="http://schemas.openxmlformats.org/officeDocument/2006/relationships/image" Target="../media/image65.png"/><Relationship Id="rId4" Type="http://schemas.openxmlformats.org/officeDocument/2006/relationships/image" Target="../media/image70.jpeg"/><Relationship Id="rId9" Type="http://schemas.openxmlformats.org/officeDocument/2006/relationships/image" Target="../media/image75.jpeg"/><Relationship Id="rId14" Type="http://schemas.openxmlformats.org/officeDocument/2006/relationships/image" Target="../media/image64.jpe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47.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1.png"/><Relationship Id="rId1" Type="http://schemas.openxmlformats.org/officeDocument/2006/relationships/slideLayout" Target="../slideLayouts/slideLayout48.xml"/><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pn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2" Type="http://schemas.openxmlformats.org/officeDocument/2006/relationships/hyperlink" Target="http://www.observatoire-tourismedememoire.com/" TargetMode="Externa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83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contrat de destination Centenaire de la Grande Guerre</a:t>
            </a:r>
            <a:endParaRPr lang="fr-FR" dirty="0"/>
          </a:p>
        </p:txBody>
      </p:sp>
      <p:sp>
        <p:nvSpPr>
          <p:cNvPr id="4" name="Espace réservé du contenu 2"/>
          <p:cNvSpPr txBox="1">
            <a:spLocks/>
          </p:cNvSpPr>
          <p:nvPr/>
        </p:nvSpPr>
        <p:spPr>
          <a:xfrm>
            <a:off x="251520" y="1955973"/>
            <a:ext cx="8568952" cy="4353347"/>
          </a:xfrm>
          <a:prstGeom prst="rect">
            <a:avLst/>
          </a:prstGeom>
        </p:spPr>
        <p:txBody>
          <a:bodyPr vert="horz" lIns="91440" tIns="45720" rIns="91440" bIns="45720" rtlCol="0">
            <a:noAutofit/>
          </a:bodyPr>
          <a:lstStyle/>
          <a:p>
            <a:pPr algn="ctr" fontAlgn="auto">
              <a:spcBef>
                <a:spcPts val="0"/>
              </a:spcBef>
              <a:spcAft>
                <a:spcPts val="0"/>
              </a:spcAft>
              <a:defRPr/>
            </a:pPr>
            <a:r>
              <a:rPr lang="fr-FR" sz="1400" b="1" dirty="0" smtClean="0">
                <a:latin typeface="Frutiger LT Std 45 Light"/>
                <a:cs typeface="Arial" pitchFamily="34" charset="0"/>
              </a:rPr>
              <a:t>Faire émerger une offre touristique d’excellence à l’international transformant des territoires de mémoire en destinations touristiques de mémoire et d’histoire</a:t>
            </a:r>
          </a:p>
          <a:p>
            <a:pPr fontAlgn="auto">
              <a:spcBef>
                <a:spcPts val="0"/>
              </a:spcBef>
              <a:spcAft>
                <a:spcPts val="0"/>
              </a:spcAft>
              <a:defRPr/>
            </a:pPr>
            <a:endParaRPr lang="fr-FR" sz="1200" dirty="0" smtClean="0">
              <a:latin typeface="Frutiger LT Std 45 Light"/>
              <a:cs typeface="Arial" pitchFamily="34" charset="0"/>
            </a:endParaRPr>
          </a:p>
          <a:p>
            <a:pPr fontAlgn="auto">
              <a:spcBef>
                <a:spcPts val="0"/>
              </a:spcBef>
              <a:spcAft>
                <a:spcPts val="0"/>
              </a:spcAft>
              <a:defRPr/>
            </a:pPr>
            <a:endParaRPr lang="fr-FR" sz="800" dirty="0" smtClean="0">
              <a:latin typeface="Frutiger LT Std 45 Light"/>
              <a:cs typeface="Arial" pitchFamily="34" charset="0"/>
            </a:endParaRPr>
          </a:p>
          <a:p>
            <a:pPr lvl="0">
              <a:buNone/>
              <a:defRPr/>
            </a:pPr>
            <a:r>
              <a:rPr lang="fr-FR" sz="1400" b="1" dirty="0" smtClean="0">
                <a:latin typeface="Frutiger LT Std 45 Light"/>
                <a:cs typeface="Arial" pitchFamily="34" charset="0"/>
              </a:rPr>
              <a:t>Fonctionnement : </a:t>
            </a:r>
          </a:p>
          <a:p>
            <a:pPr lvl="0">
              <a:buFont typeface="Wingdings" pitchFamily="2" charset="2"/>
              <a:buChar char="ü"/>
              <a:defRPr/>
            </a:pPr>
            <a:r>
              <a:rPr lang="fr-FR" sz="1400" dirty="0" smtClean="0">
                <a:latin typeface="Frutiger LT Std 45 Light"/>
                <a:cs typeface="Arial" pitchFamily="34" charset="0"/>
              </a:rPr>
              <a:t> Un engagement sur 3 ans </a:t>
            </a:r>
          </a:p>
          <a:p>
            <a:pPr lvl="0">
              <a:buFont typeface="Wingdings" pitchFamily="2" charset="2"/>
              <a:buChar char="ü"/>
              <a:defRPr/>
            </a:pPr>
            <a:r>
              <a:rPr lang="fr-FR" sz="1400" dirty="0" smtClean="0">
                <a:latin typeface="Frutiger LT Std 45 Light"/>
                <a:cs typeface="Arial" pitchFamily="34" charset="0"/>
              </a:rPr>
              <a:t> Mutualisation des moyens humains, techniques et financiers</a:t>
            </a:r>
          </a:p>
          <a:p>
            <a:pPr lvl="0">
              <a:buFont typeface="Wingdings" pitchFamily="2" charset="2"/>
              <a:buChar char="ü"/>
              <a:defRPr/>
            </a:pPr>
            <a:r>
              <a:rPr lang="fr-FR" sz="1400" dirty="0" smtClean="0">
                <a:latin typeface="Frutiger LT Std 45 Light"/>
                <a:cs typeface="Arial" pitchFamily="34" charset="0"/>
              </a:rPr>
              <a:t> 3 volets d’intervention  déployés simultanément : </a:t>
            </a:r>
            <a:r>
              <a:rPr lang="fr-FR" sz="1400" b="1" dirty="0" smtClean="0">
                <a:latin typeface="Frutiger LT Std 45 Light"/>
                <a:cs typeface="Arial" pitchFamily="34" charset="0"/>
              </a:rPr>
              <a:t>OBERVATION / INGENIERIE / PROMOTION</a:t>
            </a:r>
          </a:p>
          <a:p>
            <a:pPr lvl="0">
              <a:buFont typeface="Wingdings" pitchFamily="2" charset="2"/>
              <a:buChar char="ü"/>
              <a:defRPr/>
            </a:pPr>
            <a:r>
              <a:rPr lang="fr-FR" sz="1400" b="1" dirty="0" smtClean="0">
                <a:latin typeface="Frutiger LT Std 45 Light"/>
                <a:cs typeface="Arial" pitchFamily="34" charset="0"/>
              </a:rPr>
              <a:t> </a:t>
            </a:r>
            <a:r>
              <a:rPr lang="fr-FR" sz="1400" dirty="0" smtClean="0">
                <a:latin typeface="Frutiger LT Std 45 Light"/>
                <a:cs typeface="Arial" pitchFamily="34" charset="0"/>
              </a:rPr>
              <a:t>Coordination via des comités de pilotage </a:t>
            </a:r>
          </a:p>
          <a:p>
            <a:pPr>
              <a:buNone/>
            </a:pPr>
            <a:r>
              <a:rPr lang="fr-FR" sz="1400" dirty="0" smtClean="0">
                <a:latin typeface="Frutiger LT Std 45 Light"/>
                <a:cs typeface="Arial" pitchFamily="34" charset="0"/>
              </a:rPr>
              <a:t> </a:t>
            </a:r>
          </a:p>
          <a:p>
            <a:pPr fontAlgn="auto">
              <a:spcBef>
                <a:spcPts val="0"/>
              </a:spcBef>
              <a:spcAft>
                <a:spcPts val="0"/>
              </a:spcAft>
              <a:defRPr/>
            </a:pPr>
            <a:r>
              <a:rPr lang="fr-FR" sz="1400" b="1" dirty="0" smtClean="0">
                <a:latin typeface="Frutiger LT Std 45 Light"/>
                <a:cs typeface="Arial" pitchFamily="34" charset="0"/>
              </a:rPr>
              <a:t>Objectifs quantifiables à horizon de 3 ans :</a:t>
            </a: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fontAlgn="auto">
              <a:spcBef>
                <a:spcPts val="0"/>
              </a:spcBef>
              <a:spcAft>
                <a:spcPts val="0"/>
              </a:spcAft>
              <a:defRPr/>
            </a:pPr>
            <a:endParaRPr lang="fr-FR" sz="1200" b="1" dirty="0" smtClean="0">
              <a:latin typeface="Frutiger LT Std 45 Light"/>
              <a:cs typeface="Arial" pitchFamily="34" charset="0"/>
            </a:endParaRPr>
          </a:p>
          <a:p>
            <a:pPr lvl="1">
              <a:buFont typeface="Wingdings" pitchFamily="2" charset="2"/>
              <a:buChar char="ü"/>
              <a:defRPr/>
            </a:pPr>
            <a:endParaRPr lang="fr-FR" sz="1200" dirty="0" smtClean="0">
              <a:latin typeface="Frutiger LT Std 45 Light"/>
              <a:cs typeface="Arial" pitchFamily="34" charset="0"/>
            </a:endParaRPr>
          </a:p>
          <a:p>
            <a:pPr lvl="1">
              <a:buFont typeface="Wingdings" pitchFamily="2" charset="2"/>
              <a:buChar char="ü"/>
              <a:defRPr/>
            </a:pPr>
            <a:endParaRPr lang="fr-FR" sz="1200" dirty="0" smtClean="0">
              <a:latin typeface="Frutiger LT Std 45 Light"/>
              <a:cs typeface="Arial" pitchFamily="34" charset="0"/>
            </a:endParaRPr>
          </a:p>
          <a:p>
            <a:pPr lvl="1">
              <a:buFont typeface="Wingdings" pitchFamily="2" charset="2"/>
              <a:buChar char="ü"/>
              <a:defRPr/>
            </a:pPr>
            <a:endParaRPr lang="fr-FR" sz="1200" dirty="0" smtClean="0">
              <a:latin typeface="Frutiger LT Std 45 Light"/>
              <a:cs typeface="Arial" pitchFamily="34" charset="0"/>
            </a:endParaRPr>
          </a:p>
          <a:p>
            <a:pPr lvl="1">
              <a:buFont typeface="Wingdings" pitchFamily="2" charset="2"/>
              <a:buChar char="ü"/>
              <a:defRPr/>
            </a:pPr>
            <a:endParaRPr lang="fr-FR" sz="1200" dirty="0" smtClean="0">
              <a:latin typeface="Frutiger LT Std 45 Light"/>
              <a:cs typeface="Arial" pitchFamily="34" charset="0"/>
            </a:endParaRPr>
          </a:p>
          <a:p>
            <a:pPr lvl="0">
              <a:buNone/>
              <a:defRPr/>
            </a:pPr>
            <a:endParaRPr lang="fr-FR" sz="1200" dirty="0" smtClean="0">
              <a:latin typeface="Frutiger LT Std 45 Light"/>
              <a:cs typeface="Arial" pitchFamily="34" charset="0"/>
            </a:endParaRPr>
          </a:p>
          <a:p>
            <a:pPr lvl="0">
              <a:buNone/>
              <a:defRPr/>
            </a:pPr>
            <a:endParaRPr lang="fr-FR" sz="1200" b="1" dirty="0" smtClean="0">
              <a:latin typeface="Frutiger LT Std 45 Light"/>
              <a:cs typeface="Arial" pitchFamily="34" charset="0"/>
            </a:endParaRPr>
          </a:p>
        </p:txBody>
      </p:sp>
      <p:pic>
        <p:nvPicPr>
          <p:cNvPr id="32772" name="Picture 4" descr="http://sr.photos3.fotosearch.com/bthumb/CSP/CSP373/k3738543.jpg"/>
          <p:cNvPicPr>
            <a:picLocks noChangeAspect="1" noChangeArrowheads="1"/>
          </p:cNvPicPr>
          <p:nvPr/>
        </p:nvPicPr>
        <p:blipFill>
          <a:blip r:embed="rId3" cstate="screen"/>
          <a:srcRect/>
          <a:stretch>
            <a:fillRect/>
          </a:stretch>
        </p:blipFill>
        <p:spPr bwMode="auto">
          <a:xfrm>
            <a:off x="251520" y="4365104"/>
            <a:ext cx="720080" cy="1028686"/>
          </a:xfrm>
          <a:prstGeom prst="rect">
            <a:avLst/>
          </a:prstGeom>
          <a:noFill/>
        </p:spPr>
      </p:pic>
      <p:pic>
        <p:nvPicPr>
          <p:cNvPr id="6" name="Picture 4" descr="http://sr.photos3.fotosearch.com/bthumb/CSP/CSP373/k3738543.jpg"/>
          <p:cNvPicPr>
            <a:picLocks noChangeAspect="1" noChangeArrowheads="1"/>
          </p:cNvPicPr>
          <p:nvPr/>
        </p:nvPicPr>
        <p:blipFill>
          <a:blip r:embed="rId4" cstate="screen"/>
          <a:srcRect/>
          <a:stretch>
            <a:fillRect/>
          </a:stretch>
        </p:blipFill>
        <p:spPr bwMode="auto">
          <a:xfrm>
            <a:off x="1310037" y="4941168"/>
            <a:ext cx="453651" cy="648073"/>
          </a:xfrm>
          <a:prstGeom prst="rect">
            <a:avLst/>
          </a:prstGeom>
          <a:noFill/>
        </p:spPr>
      </p:pic>
      <p:pic>
        <p:nvPicPr>
          <p:cNvPr id="7" name="Picture 4" descr="http://sr.photos3.fotosearch.com/bthumb/CSP/CSP373/k3738543.jpg"/>
          <p:cNvPicPr>
            <a:picLocks noChangeAspect="1" noChangeArrowheads="1"/>
          </p:cNvPicPr>
          <p:nvPr/>
        </p:nvPicPr>
        <p:blipFill>
          <a:blip r:embed="rId5" cstate="screen"/>
          <a:srcRect/>
          <a:stretch>
            <a:fillRect/>
          </a:stretch>
        </p:blipFill>
        <p:spPr bwMode="auto">
          <a:xfrm>
            <a:off x="1331640" y="4323956"/>
            <a:ext cx="432048" cy="617212"/>
          </a:xfrm>
          <a:prstGeom prst="rect">
            <a:avLst/>
          </a:prstGeom>
          <a:noFill/>
        </p:spPr>
      </p:pic>
      <p:pic>
        <p:nvPicPr>
          <p:cNvPr id="8" name="Picture 4" descr="http://sr.photos3.fotosearch.com/bthumb/CSP/CSP373/k3738543.jpg"/>
          <p:cNvPicPr>
            <a:picLocks noChangeAspect="1" noChangeArrowheads="1"/>
          </p:cNvPicPr>
          <p:nvPr/>
        </p:nvPicPr>
        <p:blipFill>
          <a:blip r:embed="rId6" cstate="screen"/>
          <a:srcRect/>
          <a:stretch>
            <a:fillRect/>
          </a:stretch>
        </p:blipFill>
        <p:spPr bwMode="auto">
          <a:xfrm>
            <a:off x="1763688" y="4365104"/>
            <a:ext cx="403245" cy="576065"/>
          </a:xfrm>
          <a:prstGeom prst="rect">
            <a:avLst/>
          </a:prstGeom>
          <a:noFill/>
        </p:spPr>
      </p:pic>
      <p:pic>
        <p:nvPicPr>
          <p:cNvPr id="9" name="Picture 4" descr="http://sr.photos3.fotosearch.com/bthumb/CSP/CSP373/k3738543.jpg"/>
          <p:cNvPicPr>
            <a:picLocks noChangeAspect="1" noChangeArrowheads="1"/>
          </p:cNvPicPr>
          <p:nvPr/>
        </p:nvPicPr>
        <p:blipFill>
          <a:blip r:embed="rId4" cstate="screen"/>
          <a:srcRect/>
          <a:stretch>
            <a:fillRect/>
          </a:stretch>
        </p:blipFill>
        <p:spPr bwMode="auto">
          <a:xfrm>
            <a:off x="1763688" y="4941168"/>
            <a:ext cx="453651" cy="648073"/>
          </a:xfrm>
          <a:prstGeom prst="rect">
            <a:avLst/>
          </a:prstGeom>
          <a:noFill/>
        </p:spPr>
      </p:pic>
      <p:pic>
        <p:nvPicPr>
          <p:cNvPr id="32774" name="Picture 6" descr="Afficher l'image d'origine"/>
          <p:cNvPicPr>
            <a:picLocks noChangeAspect="1" noChangeArrowheads="1"/>
          </p:cNvPicPr>
          <p:nvPr/>
        </p:nvPicPr>
        <p:blipFill>
          <a:blip r:embed="rId7" cstate="screen"/>
          <a:srcRect/>
          <a:stretch>
            <a:fillRect/>
          </a:stretch>
        </p:blipFill>
        <p:spPr bwMode="auto">
          <a:xfrm>
            <a:off x="2267744" y="4437112"/>
            <a:ext cx="1008112" cy="840093"/>
          </a:xfrm>
          <a:prstGeom prst="rect">
            <a:avLst/>
          </a:prstGeom>
          <a:noFill/>
        </p:spPr>
      </p:pic>
      <p:pic>
        <p:nvPicPr>
          <p:cNvPr id="32777" name="Picture 9"/>
          <p:cNvPicPr>
            <a:picLocks noChangeAspect="1" noChangeArrowheads="1"/>
          </p:cNvPicPr>
          <p:nvPr/>
        </p:nvPicPr>
        <p:blipFill>
          <a:blip r:embed="rId8" cstate="screen"/>
          <a:srcRect/>
          <a:stretch>
            <a:fillRect/>
          </a:stretch>
        </p:blipFill>
        <p:spPr bwMode="auto">
          <a:xfrm>
            <a:off x="3779912" y="4437112"/>
            <a:ext cx="1368152" cy="1152128"/>
          </a:xfrm>
          <a:prstGeom prst="rect">
            <a:avLst/>
          </a:prstGeom>
          <a:noFill/>
          <a:ln w="9525">
            <a:noFill/>
            <a:miter lim="800000"/>
            <a:headEnd/>
            <a:tailEnd/>
          </a:ln>
        </p:spPr>
      </p:pic>
      <p:pic>
        <p:nvPicPr>
          <p:cNvPr id="32778" name="Picture 10"/>
          <p:cNvPicPr>
            <a:picLocks noChangeAspect="1" noChangeArrowheads="1"/>
          </p:cNvPicPr>
          <p:nvPr/>
        </p:nvPicPr>
        <p:blipFill>
          <a:blip r:embed="rId9" cstate="screen"/>
          <a:srcRect/>
          <a:stretch>
            <a:fillRect/>
          </a:stretch>
        </p:blipFill>
        <p:spPr bwMode="auto">
          <a:xfrm>
            <a:off x="5940152" y="4437112"/>
            <a:ext cx="1683187" cy="1224136"/>
          </a:xfrm>
          <a:prstGeom prst="rect">
            <a:avLst/>
          </a:prstGeom>
          <a:noFill/>
          <a:ln w="9525">
            <a:noFill/>
            <a:miter lim="800000"/>
            <a:headEnd/>
            <a:tailEnd/>
          </a:ln>
        </p:spPr>
      </p:pic>
      <p:sp>
        <p:nvSpPr>
          <p:cNvPr id="15" name="Flèche droite à entaille 14"/>
          <p:cNvSpPr/>
          <p:nvPr/>
        </p:nvSpPr>
        <p:spPr>
          <a:xfrm>
            <a:off x="971600" y="4797152"/>
            <a:ext cx="288032" cy="216024"/>
          </a:xfrm>
          <a:prstGeom prst="notch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6" name="Rectangle à coins arrondis 15"/>
          <p:cNvSpPr/>
          <p:nvPr/>
        </p:nvSpPr>
        <p:spPr>
          <a:xfrm>
            <a:off x="251520" y="4293096"/>
            <a:ext cx="3024336" cy="1440160"/>
          </a:xfrm>
          <a:prstGeom prst="round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7" name="Rectangle à coins arrondis 16"/>
          <p:cNvSpPr/>
          <p:nvPr/>
        </p:nvSpPr>
        <p:spPr>
          <a:xfrm>
            <a:off x="3491880" y="4293096"/>
            <a:ext cx="1944216" cy="1440160"/>
          </a:xfrm>
          <a:prstGeom prst="round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8" name="Rectangle à coins arrondis 17"/>
          <p:cNvSpPr/>
          <p:nvPr/>
        </p:nvSpPr>
        <p:spPr>
          <a:xfrm>
            <a:off x="5652120" y="4293096"/>
            <a:ext cx="2232248" cy="1440160"/>
          </a:xfrm>
          <a:prstGeom prst="round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9" name="Rectangle à coins arrondis 18"/>
          <p:cNvSpPr/>
          <p:nvPr/>
        </p:nvSpPr>
        <p:spPr>
          <a:xfrm>
            <a:off x="395536" y="1916832"/>
            <a:ext cx="8352928" cy="576064"/>
          </a:xfrm>
          <a:prstGeom prst="round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55676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contrat de destination Centenaire de la Grande Guerre</a:t>
            </a:r>
            <a:endParaRPr lang="fr-FR" dirty="0"/>
          </a:p>
        </p:txBody>
      </p:sp>
      <p:sp>
        <p:nvSpPr>
          <p:cNvPr id="3" name="Espace réservé du contenu 2"/>
          <p:cNvSpPr>
            <a:spLocks noGrp="1"/>
          </p:cNvSpPr>
          <p:nvPr>
            <p:ph sz="half" idx="2"/>
          </p:nvPr>
        </p:nvSpPr>
        <p:spPr>
          <a:xfrm>
            <a:off x="683568" y="2204864"/>
            <a:ext cx="4040188" cy="4353347"/>
          </a:xfrm>
        </p:spPr>
        <p:txBody>
          <a:bodyPr/>
          <a:lstStyle/>
          <a:p>
            <a:pPr>
              <a:buNone/>
            </a:pPr>
            <a:endParaRPr lang="fr-FR" dirty="0" smtClean="0"/>
          </a:p>
          <a:p>
            <a:pPr>
              <a:buNone/>
            </a:pPr>
            <a:endParaRPr lang="fr-FR" dirty="0" smtClean="0"/>
          </a:p>
          <a:p>
            <a:pPr>
              <a:buNone/>
            </a:pPr>
            <a:endParaRPr lang="fr-FR" dirty="0"/>
          </a:p>
        </p:txBody>
      </p:sp>
      <p:sp>
        <p:nvSpPr>
          <p:cNvPr id="4" name="Espace réservé du contenu 2"/>
          <p:cNvSpPr txBox="1">
            <a:spLocks/>
          </p:cNvSpPr>
          <p:nvPr/>
        </p:nvSpPr>
        <p:spPr>
          <a:xfrm>
            <a:off x="395536" y="1792386"/>
            <a:ext cx="3096344" cy="4353347"/>
          </a:xfrm>
          <a:prstGeom prst="rect">
            <a:avLst/>
          </a:prstGeom>
        </p:spPr>
        <p:txBody>
          <a:bodyPr vert="horz" lIns="91440" tIns="45720" rIns="91440" bIns="45720" rtlCol="0">
            <a:noAutofit/>
          </a:bodyPr>
          <a:lstStyle/>
          <a:p>
            <a:pPr fontAlgn="auto">
              <a:spcBef>
                <a:spcPts val="0"/>
              </a:spcBef>
              <a:spcAft>
                <a:spcPts val="0"/>
              </a:spcAft>
              <a:buNone/>
              <a:defRPr/>
            </a:pPr>
            <a:r>
              <a:rPr lang="fr-FR" sz="1600" b="1" dirty="0" smtClean="0">
                <a:latin typeface="Frutiger LT Std 45 Light"/>
                <a:cs typeface="Arial" pitchFamily="34" charset="0"/>
              </a:rPr>
              <a:t>Signataires du contrat</a:t>
            </a:r>
          </a:p>
          <a:p>
            <a:pPr fontAlgn="auto">
              <a:spcBef>
                <a:spcPts val="0"/>
              </a:spcBef>
              <a:spcAft>
                <a:spcPts val="0"/>
              </a:spcAft>
              <a:buNone/>
              <a:defRPr/>
            </a:pPr>
            <a:endParaRPr lang="fr-FR" sz="1600" dirty="0" smtClean="0">
              <a:latin typeface="Frutiger LT Std 45 Light"/>
              <a:cs typeface="Arial" pitchFamily="34" charset="0"/>
            </a:endParaRPr>
          </a:p>
          <a:p>
            <a:pPr marL="285750" indent="-285750" fontAlgn="auto">
              <a:spcBef>
                <a:spcPts val="0"/>
              </a:spcBef>
              <a:spcAft>
                <a:spcPts val="0"/>
              </a:spcAft>
              <a:buFont typeface="Wingdings" panose="05000000000000000000" pitchFamily="2" charset="2"/>
              <a:buChar char="§"/>
              <a:defRPr/>
            </a:pPr>
            <a:r>
              <a:rPr lang="fr-FR" sz="1600" dirty="0" smtClean="0">
                <a:latin typeface="Frutiger LT Std 45 Light"/>
                <a:cs typeface="Arial" pitchFamily="34" charset="0"/>
              </a:rPr>
              <a:t>GIP  Mission du centenaire de la Première Guerre Mondiale</a:t>
            </a:r>
          </a:p>
          <a:p>
            <a:pPr marL="285750" indent="-285750" fontAlgn="auto">
              <a:spcBef>
                <a:spcPts val="0"/>
              </a:spcBef>
              <a:spcAft>
                <a:spcPts val="0"/>
              </a:spcAft>
              <a:buFont typeface="Wingdings" panose="05000000000000000000" pitchFamily="2" charset="2"/>
              <a:buChar char="§"/>
              <a:defRPr/>
            </a:pPr>
            <a:r>
              <a:rPr lang="fr-FR" sz="1600" dirty="0" smtClean="0">
                <a:latin typeface="Frutiger LT Std 45 Light"/>
                <a:cs typeface="Arial" pitchFamily="34" charset="0"/>
              </a:rPr>
              <a:t>CRT Champagne-Ardenne </a:t>
            </a:r>
          </a:p>
          <a:p>
            <a:pPr marL="285750" indent="-285750" fontAlgn="auto">
              <a:spcBef>
                <a:spcPts val="0"/>
              </a:spcBef>
              <a:spcAft>
                <a:spcPts val="0"/>
              </a:spcAft>
              <a:buFont typeface="Wingdings" panose="05000000000000000000" pitchFamily="2" charset="2"/>
              <a:buChar char="§"/>
              <a:defRPr/>
            </a:pPr>
            <a:r>
              <a:rPr lang="fr-FR" sz="1600" dirty="0" smtClean="0">
                <a:latin typeface="Frutiger LT Std 45 Light"/>
                <a:cs typeface="Arial" pitchFamily="34" charset="0"/>
              </a:rPr>
              <a:t>CRT Lorraine </a:t>
            </a:r>
          </a:p>
          <a:p>
            <a:pPr marL="285750" indent="-285750" fontAlgn="auto">
              <a:spcBef>
                <a:spcPts val="0"/>
              </a:spcBef>
              <a:spcAft>
                <a:spcPts val="0"/>
              </a:spcAft>
              <a:buFont typeface="Wingdings" panose="05000000000000000000" pitchFamily="2" charset="2"/>
              <a:buChar char="§"/>
              <a:defRPr/>
            </a:pPr>
            <a:r>
              <a:rPr lang="fr-FR" sz="1600" dirty="0" smtClean="0">
                <a:latin typeface="Frutiger LT Std 45 Light"/>
                <a:cs typeface="Arial" pitchFamily="34" charset="0"/>
              </a:rPr>
              <a:t>CRT Nord-Pas de Calais </a:t>
            </a:r>
          </a:p>
          <a:p>
            <a:pPr marL="285750" indent="-285750" fontAlgn="auto">
              <a:spcBef>
                <a:spcPts val="0"/>
              </a:spcBef>
              <a:spcAft>
                <a:spcPts val="0"/>
              </a:spcAft>
              <a:buFont typeface="Wingdings" panose="05000000000000000000" pitchFamily="2" charset="2"/>
              <a:buChar char="§"/>
              <a:defRPr/>
            </a:pPr>
            <a:r>
              <a:rPr lang="fr-FR" sz="1600" dirty="0" smtClean="0">
                <a:latin typeface="Frutiger LT Std 45 Light"/>
                <a:cs typeface="Arial" pitchFamily="34" charset="0"/>
              </a:rPr>
              <a:t>Somme Tourisme</a:t>
            </a:r>
          </a:p>
          <a:p>
            <a:pPr marL="285750" indent="-285750" fontAlgn="auto">
              <a:spcBef>
                <a:spcPts val="0"/>
              </a:spcBef>
              <a:spcAft>
                <a:spcPts val="0"/>
              </a:spcAft>
              <a:buFont typeface="Wingdings" panose="05000000000000000000" pitchFamily="2" charset="2"/>
              <a:buChar char="§"/>
              <a:defRPr/>
            </a:pPr>
            <a:r>
              <a:rPr lang="fr-FR" sz="1600" dirty="0" smtClean="0">
                <a:latin typeface="Frutiger LT Std 45 Light"/>
                <a:cs typeface="Arial" pitchFamily="34" charset="0"/>
              </a:rPr>
              <a:t>ARDT Aisne</a:t>
            </a:r>
          </a:p>
          <a:p>
            <a:pPr marL="285750" indent="-285750" fontAlgn="auto">
              <a:spcBef>
                <a:spcPts val="0"/>
              </a:spcBef>
              <a:spcAft>
                <a:spcPts val="0"/>
              </a:spcAft>
              <a:buFont typeface="Wingdings" panose="05000000000000000000" pitchFamily="2" charset="2"/>
              <a:buChar char="§"/>
              <a:defRPr/>
            </a:pPr>
            <a:r>
              <a:rPr lang="fr-FR" sz="1600" dirty="0" smtClean="0">
                <a:latin typeface="Frutiger LT Std 45 Light"/>
                <a:cs typeface="Arial" pitchFamily="34" charset="0"/>
              </a:rPr>
              <a:t>Collectivités concernées par le PER « Tourisme de Mémoire 14-18 » – Front des Vosges</a:t>
            </a:r>
          </a:p>
          <a:p>
            <a:pPr fontAlgn="auto">
              <a:spcBef>
                <a:spcPts val="0"/>
              </a:spcBef>
              <a:spcAft>
                <a:spcPts val="0"/>
              </a:spcAft>
              <a:defRPr/>
            </a:pPr>
            <a:endParaRPr lang="fr-FR" sz="1600" dirty="0" smtClean="0">
              <a:latin typeface="Frutiger LT Std 45 Light"/>
              <a:cs typeface="Arial" pitchFamily="34" charset="0"/>
            </a:endParaRPr>
          </a:p>
        </p:txBody>
      </p:sp>
      <p:sp>
        <p:nvSpPr>
          <p:cNvPr id="5" name="ZoneTexte 4"/>
          <p:cNvSpPr txBox="1"/>
          <p:nvPr/>
        </p:nvSpPr>
        <p:spPr>
          <a:xfrm>
            <a:off x="4139952" y="1792386"/>
            <a:ext cx="4536504" cy="5478423"/>
          </a:xfrm>
          <a:prstGeom prst="rect">
            <a:avLst/>
          </a:prstGeom>
          <a:noFill/>
        </p:spPr>
        <p:txBody>
          <a:bodyPr wrap="square" rtlCol="0">
            <a:spAutoFit/>
          </a:bodyPr>
          <a:lstStyle/>
          <a:p>
            <a:r>
              <a:rPr lang="fr-FR" sz="1400" b="1" dirty="0" smtClean="0">
                <a:latin typeface="Frutiger LT Std 45 Light"/>
              </a:rPr>
              <a:t>Partenaires locaux</a:t>
            </a:r>
          </a:p>
          <a:p>
            <a:pPr marL="285750" indent="-285750">
              <a:buFont typeface="Wingdings" panose="05000000000000000000" pitchFamily="2" charset="2"/>
              <a:buChar char="§"/>
            </a:pPr>
            <a:r>
              <a:rPr lang="fr-FR" sz="1400" dirty="0" smtClean="0">
                <a:latin typeface="Frutiger LT Std 45 Light"/>
                <a:cs typeface="Arial" pitchFamily="34" charset="0"/>
              </a:rPr>
              <a:t>L’agence de développement et de réservation touristiques Nord Tourisme </a:t>
            </a:r>
          </a:p>
          <a:p>
            <a:pPr marL="285750" indent="-285750">
              <a:buFont typeface="Wingdings" panose="05000000000000000000" pitchFamily="2" charset="2"/>
              <a:buChar char="§"/>
            </a:pPr>
            <a:r>
              <a:rPr lang="fr-FR" sz="1400" dirty="0" smtClean="0">
                <a:latin typeface="Frutiger LT Std 45 Light"/>
                <a:cs typeface="Arial" pitchFamily="34" charset="0"/>
              </a:rPr>
              <a:t>La Chambre de commerce et d'Industrie de région Nord de France </a:t>
            </a:r>
          </a:p>
          <a:p>
            <a:pPr marL="285750" indent="-285750">
              <a:buFont typeface="Wingdings" panose="05000000000000000000" pitchFamily="2" charset="2"/>
              <a:buChar char="§"/>
            </a:pPr>
            <a:r>
              <a:rPr lang="fr-FR" sz="1400" dirty="0" smtClean="0">
                <a:latin typeface="Frutiger LT Std 45 Light"/>
                <a:cs typeface="Arial" pitchFamily="34" charset="0"/>
              </a:rPr>
              <a:t>L’aéroport de Lille L’Hôtel Casino BAR </a:t>
            </a:r>
          </a:p>
          <a:p>
            <a:pPr marL="285750" indent="-285750">
              <a:buFont typeface="Wingdings" panose="05000000000000000000" pitchFamily="2" charset="2"/>
              <a:buChar char="§"/>
            </a:pPr>
            <a:r>
              <a:rPr lang="fr-FR" sz="1400" dirty="0" smtClean="0">
                <a:latin typeface="Frutiger LT Std 45 Light"/>
                <a:cs typeface="Arial" pitchFamily="34" charset="0"/>
              </a:rPr>
              <a:t>RIERE Lille </a:t>
            </a:r>
          </a:p>
          <a:p>
            <a:pPr marL="285750" indent="-285750">
              <a:buFont typeface="Wingdings" panose="05000000000000000000" pitchFamily="2" charset="2"/>
              <a:buChar char="§"/>
            </a:pPr>
            <a:r>
              <a:rPr lang="fr-FR" sz="1400" dirty="0" smtClean="0">
                <a:latin typeface="Frutiger LT Std 45 Light"/>
                <a:cs typeface="Arial" pitchFamily="34" charset="0"/>
              </a:rPr>
              <a:t>Le groupe ACCOR </a:t>
            </a:r>
          </a:p>
          <a:p>
            <a:pPr marL="285750" indent="-285750">
              <a:buFont typeface="Wingdings" panose="05000000000000000000" pitchFamily="2" charset="2"/>
              <a:buChar char="§"/>
            </a:pPr>
            <a:r>
              <a:rPr lang="fr-FR" sz="1400" dirty="0" smtClean="0">
                <a:latin typeface="Frutiger LT Std 45 Light"/>
                <a:cs typeface="Arial" pitchFamily="34" charset="0"/>
              </a:rPr>
              <a:t>Le groupe hôtelier SLIH </a:t>
            </a:r>
          </a:p>
          <a:p>
            <a:pPr marL="285750" indent="-285750">
              <a:buFont typeface="Wingdings" panose="05000000000000000000" pitchFamily="2" charset="2"/>
              <a:buChar char="§"/>
            </a:pPr>
            <a:r>
              <a:rPr lang="fr-FR" sz="1400" dirty="0" smtClean="0">
                <a:latin typeface="Frutiger LT Std 45 Light"/>
                <a:cs typeface="Arial" pitchFamily="34" charset="0"/>
              </a:rPr>
              <a:t>Le Relais Départemental des Gites de France du Nord </a:t>
            </a:r>
          </a:p>
          <a:p>
            <a:pPr marL="285750" indent="-285750">
              <a:buFont typeface="Wingdings" panose="05000000000000000000" pitchFamily="2" charset="2"/>
              <a:buChar char="§"/>
            </a:pPr>
            <a:r>
              <a:rPr lang="fr-FR" sz="1400" dirty="0" smtClean="0">
                <a:latin typeface="Frutiger LT Std 45 Light"/>
                <a:cs typeface="Arial" pitchFamily="34" charset="0"/>
              </a:rPr>
              <a:t>Le Relais Départemental des Gites de France du Haut-Rhin </a:t>
            </a:r>
          </a:p>
          <a:p>
            <a:pPr marL="285750" indent="-285750">
              <a:buFont typeface="Wingdings" panose="05000000000000000000" pitchFamily="2" charset="2"/>
              <a:buChar char="§"/>
            </a:pPr>
            <a:r>
              <a:rPr lang="fr-FR" sz="1400" dirty="0" smtClean="0">
                <a:latin typeface="Frutiger LT Std 45 Light"/>
                <a:cs typeface="Arial" pitchFamily="34" charset="0"/>
              </a:rPr>
              <a:t>L’agence de réservation touristique Destination Haute-Alsace </a:t>
            </a:r>
          </a:p>
          <a:p>
            <a:pPr marL="285750" indent="-285750">
              <a:buFont typeface="Wingdings" panose="05000000000000000000" pitchFamily="2" charset="2"/>
              <a:buChar char="§"/>
            </a:pPr>
            <a:r>
              <a:rPr lang="fr-FR" sz="1400" dirty="0" smtClean="0">
                <a:latin typeface="Frutiger LT Std 45 Light"/>
                <a:cs typeface="Arial" pitchFamily="34" charset="0"/>
              </a:rPr>
              <a:t>La cave coopérative vinicole du Vieil Armand </a:t>
            </a:r>
          </a:p>
          <a:p>
            <a:pPr marL="285750" indent="-285750">
              <a:buFont typeface="Wingdings" panose="05000000000000000000" pitchFamily="2" charset="2"/>
              <a:buChar char="§"/>
            </a:pPr>
            <a:r>
              <a:rPr lang="fr-FR" sz="1400" dirty="0" smtClean="0">
                <a:latin typeface="Frutiger LT Std 45 Light"/>
                <a:cs typeface="Arial" pitchFamily="34" charset="0"/>
              </a:rPr>
              <a:t>Le Comité Départemental du Tourisme de la Marne </a:t>
            </a:r>
          </a:p>
          <a:p>
            <a:pPr marL="285750" indent="-285750">
              <a:buFont typeface="Wingdings" panose="05000000000000000000" pitchFamily="2" charset="2"/>
              <a:buChar char="§"/>
            </a:pPr>
            <a:r>
              <a:rPr lang="fr-FR" sz="1400" dirty="0" smtClean="0">
                <a:latin typeface="Frutiger LT Std 45 Light"/>
                <a:cs typeface="Arial" pitchFamily="34" charset="0"/>
              </a:rPr>
              <a:t>Le Comité Départemental du Tourisme des Ardennes </a:t>
            </a:r>
          </a:p>
          <a:p>
            <a:pPr marL="285750" indent="-285750">
              <a:buFont typeface="Wingdings" panose="05000000000000000000" pitchFamily="2" charset="2"/>
              <a:buChar char="§"/>
            </a:pPr>
            <a:r>
              <a:rPr lang="fr-FR" sz="1400" dirty="0" smtClean="0">
                <a:latin typeface="Frutiger LT Std 45 Light"/>
                <a:cs typeface="Arial" pitchFamily="34" charset="0"/>
              </a:rPr>
              <a:t>La Chambre de Commerce &amp; d’Industrie de Champagne-Ardenne </a:t>
            </a:r>
          </a:p>
          <a:p>
            <a:pPr marL="285750" indent="-285750">
              <a:buFont typeface="Wingdings" panose="05000000000000000000" pitchFamily="2" charset="2"/>
              <a:buChar char="§"/>
            </a:pPr>
            <a:r>
              <a:rPr lang="fr-FR" sz="1400" dirty="0" smtClean="0">
                <a:latin typeface="Frutiger LT Std 45 Light"/>
                <a:cs typeface="Arial" pitchFamily="34" charset="0"/>
              </a:rPr>
              <a:t>Les Logis de la Marne </a:t>
            </a:r>
          </a:p>
          <a:p>
            <a:pPr marL="285750" indent="-285750">
              <a:buFont typeface="Wingdings" panose="05000000000000000000" pitchFamily="2" charset="2"/>
              <a:buChar char="§"/>
            </a:pPr>
            <a:r>
              <a:rPr lang="fr-FR" sz="1400" dirty="0" smtClean="0">
                <a:latin typeface="Frutiger LT Std 45 Light"/>
                <a:cs typeface="Arial" pitchFamily="34" charset="0"/>
              </a:rPr>
              <a:t>L’agence réceptive </a:t>
            </a:r>
            <a:r>
              <a:rPr lang="fr-FR" sz="1400" dirty="0" err="1" smtClean="0">
                <a:latin typeface="Frutiger LT Std 45 Light"/>
                <a:cs typeface="Arial" pitchFamily="34" charset="0"/>
              </a:rPr>
              <a:t>CityVision</a:t>
            </a:r>
            <a:r>
              <a:rPr lang="fr-FR" sz="1400" dirty="0" smtClean="0">
                <a:latin typeface="Frutiger LT Std 45 Light"/>
                <a:cs typeface="Arial" pitchFamily="34" charset="0"/>
              </a:rPr>
              <a:t> </a:t>
            </a:r>
          </a:p>
          <a:p>
            <a:pPr fontAlgn="auto">
              <a:spcBef>
                <a:spcPts val="0"/>
              </a:spcBef>
              <a:spcAft>
                <a:spcPts val="0"/>
              </a:spcAft>
              <a:buFont typeface="Wingdings" pitchFamily="2" charset="2"/>
              <a:buChar char="ü"/>
              <a:defRPr/>
            </a:pPr>
            <a:endParaRPr lang="fr-FR" sz="1400" dirty="0" smtClean="0">
              <a:latin typeface="Frutiger LT Std 45 Light"/>
              <a:cs typeface="Arial" pitchFamily="34" charset="0"/>
            </a:endParaRPr>
          </a:p>
          <a:p>
            <a:pPr fontAlgn="auto">
              <a:spcBef>
                <a:spcPts val="0"/>
              </a:spcBef>
              <a:spcAft>
                <a:spcPts val="0"/>
              </a:spcAft>
              <a:defRPr/>
            </a:pPr>
            <a:endParaRPr lang="fr-FR" sz="1400" dirty="0" smtClean="0">
              <a:latin typeface="Frutiger LT Std 45 Light"/>
              <a:cs typeface="Arial" pitchFamily="34" charset="0"/>
            </a:endParaRPr>
          </a:p>
          <a:p>
            <a:pPr fontAlgn="auto">
              <a:spcBef>
                <a:spcPts val="0"/>
              </a:spcBef>
              <a:spcAft>
                <a:spcPts val="0"/>
              </a:spcAft>
              <a:defRPr/>
            </a:pPr>
            <a:endParaRPr lang="fr-FR" sz="1400" dirty="0" smtClean="0">
              <a:latin typeface="Frutiger LT Std 45 Light"/>
              <a:cs typeface="Arial" pitchFamily="34" charset="0"/>
            </a:endParaRPr>
          </a:p>
          <a:p>
            <a:endParaRPr lang="fr-FR" sz="1400" dirty="0">
              <a:latin typeface="Frutiger LT Std 45 Light"/>
            </a:endParaRPr>
          </a:p>
        </p:txBody>
      </p:sp>
      <p:cxnSp>
        <p:nvCxnSpPr>
          <p:cNvPr id="7" name="Connecteur droit 6"/>
          <p:cNvCxnSpPr/>
          <p:nvPr/>
        </p:nvCxnSpPr>
        <p:spPr>
          <a:xfrm>
            <a:off x="3635896" y="1844824"/>
            <a:ext cx="0" cy="439248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32364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contrat de destination Centenaire de la Grande Guerre</a:t>
            </a:r>
            <a:endParaRPr lang="fr-FR" dirty="0"/>
          </a:p>
        </p:txBody>
      </p:sp>
      <p:sp>
        <p:nvSpPr>
          <p:cNvPr id="4" name="Espace réservé du contenu 2"/>
          <p:cNvSpPr txBox="1">
            <a:spLocks/>
          </p:cNvSpPr>
          <p:nvPr/>
        </p:nvSpPr>
        <p:spPr>
          <a:xfrm>
            <a:off x="395536" y="2171997"/>
            <a:ext cx="8352928" cy="4353347"/>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b="1" dirty="0" smtClean="0">
                <a:latin typeface="Frutiger LT Std 45 Light"/>
                <a:cs typeface="Arial" pitchFamily="34" charset="0"/>
              </a:rPr>
              <a:t>Sur ces deux dernières années, le contrat a permis de  </a:t>
            </a:r>
            <a:r>
              <a:rPr lang="fr-FR" sz="1600" dirty="0" smtClean="0">
                <a:latin typeface="Frutiger LT Std 45 Light"/>
                <a:cs typeface="Arial" pitchFamily="34" charset="0"/>
              </a:rPr>
              <a:t>: </a:t>
            </a:r>
            <a:endParaRPr lang="fr-FR" sz="1600" dirty="0">
              <a:latin typeface="Frutiger LT Std 45 Light"/>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sz="1600" dirty="0" smtClean="0">
                <a:latin typeface="Frutiger LT Std 45 Light"/>
                <a:cs typeface="Arial" pitchFamily="34" charset="0"/>
              </a:rPr>
              <a:t>de </a:t>
            </a:r>
            <a:r>
              <a:rPr lang="fr-FR" sz="1600" b="1" dirty="0" smtClean="0">
                <a:latin typeface="Frutiger LT Std 45 Light"/>
                <a:cs typeface="Arial" pitchFamily="34" charset="0"/>
              </a:rPr>
              <a:t>structurer l’offre </a:t>
            </a:r>
            <a:r>
              <a:rPr lang="fr-FR" sz="1600" dirty="0" smtClean="0">
                <a:latin typeface="Frutiger LT Std 45 Light"/>
                <a:cs typeface="Arial" pitchFamily="34" charset="0"/>
              </a:rPr>
              <a:t>sous une même marque de destination : « Front de l’ouest 14-18 »</a:t>
            </a:r>
          </a:p>
          <a:p>
            <a:pPr marR="0" lvl="0" algn="l" defTabSz="914400" rtl="0" eaLnBrk="1" fontAlgn="auto" latinLnBrk="0" hangingPunct="1">
              <a:lnSpc>
                <a:spcPct val="100000"/>
              </a:lnSpc>
              <a:spcBef>
                <a:spcPct val="20000"/>
              </a:spcBef>
              <a:spcAft>
                <a:spcPts val="0"/>
              </a:spcAft>
              <a:buClrTx/>
              <a:buSzTx/>
              <a:tabLst/>
              <a:defRPr/>
            </a:pPr>
            <a:endParaRPr lang="fr-FR" sz="1600" dirty="0" smtClean="0">
              <a:latin typeface="Frutiger LT Std 45 Light"/>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sz="1600" dirty="0" smtClean="0">
                <a:latin typeface="Frutiger LT Std 45 Light"/>
                <a:cs typeface="Arial" pitchFamily="34" charset="0"/>
              </a:rPr>
              <a:t>de faire émerger des </a:t>
            </a:r>
            <a:r>
              <a:rPr lang="fr-FR" sz="1600" b="1" dirty="0" smtClean="0">
                <a:latin typeface="Frutiger LT Std 45 Light"/>
                <a:cs typeface="Arial" pitchFamily="34" charset="0"/>
              </a:rPr>
              <a:t>réseaux d’accueillants</a:t>
            </a:r>
          </a:p>
          <a:p>
            <a:pPr marR="0" lvl="0" algn="l" defTabSz="914400" rtl="0" eaLnBrk="1" fontAlgn="auto" latinLnBrk="0" hangingPunct="1">
              <a:lnSpc>
                <a:spcPct val="100000"/>
              </a:lnSpc>
              <a:spcBef>
                <a:spcPct val="20000"/>
              </a:spcBef>
              <a:spcAft>
                <a:spcPts val="0"/>
              </a:spcAft>
              <a:buClrTx/>
              <a:buSzTx/>
              <a:tabLst/>
              <a:defRPr/>
            </a:pPr>
            <a:endParaRPr lang="fr-FR" sz="1600" b="1" dirty="0" smtClean="0">
              <a:latin typeface="Frutiger LT Std 45 Light"/>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sz="1600" dirty="0" smtClean="0">
                <a:latin typeface="Frutiger LT Std 45 Light"/>
                <a:cs typeface="Arial" pitchFamily="34" charset="0"/>
              </a:rPr>
              <a:t>de conduire </a:t>
            </a:r>
            <a:r>
              <a:rPr lang="fr-FR" sz="1600" b="1" dirty="0" smtClean="0">
                <a:latin typeface="Frutiger LT Std 45 Light"/>
                <a:cs typeface="Arial" pitchFamily="34" charset="0"/>
              </a:rPr>
              <a:t>des actions de promotion </a:t>
            </a:r>
            <a:r>
              <a:rPr lang="fr-FR" sz="1600" dirty="0" smtClean="0">
                <a:latin typeface="Frutiger LT Std 45 Light"/>
                <a:cs typeface="Arial" pitchFamily="34" charset="0"/>
              </a:rPr>
              <a:t>vers des marchés et  cibles identifiés</a:t>
            </a:r>
          </a:p>
          <a:p>
            <a:pPr marR="0" lvl="0" algn="l" defTabSz="914400" rtl="0" eaLnBrk="1" fontAlgn="auto" latinLnBrk="0" hangingPunct="1">
              <a:lnSpc>
                <a:spcPct val="100000"/>
              </a:lnSpc>
              <a:spcBef>
                <a:spcPct val="20000"/>
              </a:spcBef>
              <a:spcAft>
                <a:spcPts val="0"/>
              </a:spcAft>
              <a:buClrTx/>
              <a:buSzTx/>
              <a:tabLst/>
              <a:defRPr/>
            </a:pPr>
            <a:endParaRPr lang="fr-FR" sz="1600" dirty="0" smtClean="0">
              <a:latin typeface="Frutiger LT Std 45 Light"/>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sz="1600" b="1" dirty="0" smtClean="0">
                <a:latin typeface="Frutiger LT Std 45 Light"/>
                <a:cs typeface="Arial" pitchFamily="34" charset="0"/>
              </a:rPr>
              <a:t>d’augmenter la fréquentation des sites </a:t>
            </a:r>
            <a:r>
              <a:rPr lang="fr-FR" sz="1600" dirty="0" smtClean="0">
                <a:latin typeface="Frutiger LT Std 45 Light"/>
                <a:cs typeface="Arial" pitchFamily="34" charset="0"/>
              </a:rPr>
              <a:t>de mémoire</a:t>
            </a:r>
          </a:p>
          <a:p>
            <a:pPr>
              <a:buFontTx/>
              <a:buChar char="-"/>
            </a:pPr>
            <a:endParaRPr lang="fr-FR" sz="1600" dirty="0" smtClean="0">
              <a:latin typeface="Frutiger LT Std 45 Light"/>
              <a:cs typeface="Arial" pitchFamily="34" charset="0"/>
            </a:endParaRPr>
          </a:p>
          <a:p>
            <a:endParaRPr lang="fr-FR" sz="1600" dirty="0" smtClean="0">
              <a:latin typeface="Frutiger LT Std 45 Light"/>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b="1"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chemeClr val="tx1"/>
              </a:solidFill>
              <a:effectLst/>
              <a:uLnTx/>
              <a:uFillTx/>
              <a:latin typeface="Frutiger LT Std 45 Light" pitchFamily="34" charset="0"/>
            </a:endParaRPr>
          </a:p>
        </p:txBody>
      </p:sp>
    </p:spTree>
    <p:extLst>
      <p:ext uri="{BB962C8B-B14F-4D97-AF65-F5344CB8AC3E}">
        <p14:creationId xmlns:p14="http://schemas.microsoft.com/office/powerpoint/2010/main" val="3899045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467544" y="1650515"/>
            <a:ext cx="7164288" cy="6001643"/>
          </a:xfrm>
          <a:prstGeom prst="rect">
            <a:avLst/>
          </a:prstGeom>
        </p:spPr>
        <p:txBody>
          <a:bodyPr wrap="square">
            <a:spAutoFit/>
          </a:bodyPr>
          <a:lstStyle/>
          <a:p>
            <a:r>
              <a:rPr lang="fr-FR" sz="1600" b="1" dirty="0" smtClean="0">
                <a:solidFill>
                  <a:srgbClr val="472F92"/>
                </a:solidFill>
                <a:latin typeface="Frutiger LT Std 45 Light"/>
                <a:cs typeface="Arial" pitchFamily="34" charset="0"/>
              </a:rPr>
              <a:t>STRUCTURATION DE L’OFFRE</a:t>
            </a:r>
          </a:p>
          <a:p>
            <a:endParaRPr lang="fr-FR" sz="1600" b="1" dirty="0" smtClean="0"/>
          </a:p>
          <a:p>
            <a:endParaRPr lang="fr-FR" sz="800" b="1" dirty="0" smtClean="0"/>
          </a:p>
          <a:p>
            <a:r>
              <a:rPr lang="fr-FR" sz="1600" b="1" i="1" dirty="0" smtClean="0">
                <a:latin typeface="Frutiger LT Std 45 Light"/>
                <a:cs typeface="Arial" pitchFamily="34" charset="0"/>
              </a:rPr>
              <a:t>1- Déploiement de réseaux d’accueillants sur le territoire</a:t>
            </a:r>
          </a:p>
          <a:p>
            <a:endParaRPr lang="fr-FR" sz="1600" u="sng" dirty="0" smtClean="0">
              <a:latin typeface="Frutiger LT Std 45 Light"/>
              <a:cs typeface="Arial" pitchFamily="34" charset="0"/>
            </a:endParaRPr>
          </a:p>
          <a:p>
            <a:pPr algn="ctr"/>
            <a:r>
              <a:rPr lang="fr-FR" sz="1600" u="sng" dirty="0" smtClean="0">
                <a:latin typeface="Frutiger LT Std 45 Light"/>
                <a:cs typeface="Arial" pitchFamily="34" charset="0"/>
              </a:rPr>
              <a:t>Objectif </a:t>
            </a:r>
            <a:r>
              <a:rPr lang="fr-FR" sz="1600" dirty="0" smtClean="0">
                <a:latin typeface="Frutiger LT Std 45 Light"/>
                <a:cs typeface="Arial" pitchFamily="34" charset="0"/>
              </a:rPr>
              <a:t>: améliorer la qualité de l’offre autour de la thématique Tourisme de Mémoire </a:t>
            </a:r>
          </a:p>
          <a:p>
            <a:pPr algn="ctr"/>
            <a:r>
              <a:rPr lang="fr-FR" sz="1600" dirty="0" smtClean="0">
                <a:latin typeface="Frutiger LT Std 45 Light"/>
                <a:cs typeface="Arial" pitchFamily="34" charset="0"/>
              </a:rPr>
              <a:t>« devenir une référence en matière d’accueil, d’authenticité et de connaissance du patrimoine » </a:t>
            </a:r>
          </a:p>
          <a:p>
            <a:pPr algn="ctr"/>
            <a:endParaRPr lang="fr-FR" sz="1600" dirty="0" smtClean="0">
              <a:latin typeface="Frutiger LT Std 45 Light"/>
              <a:cs typeface="Arial" pitchFamily="34" charset="0"/>
            </a:endParaRPr>
          </a:p>
          <a:p>
            <a:pPr lvl="1">
              <a:buFontTx/>
              <a:buChar char="-"/>
            </a:pPr>
            <a:endParaRPr lang="fr-FR" sz="1600" dirty="0" smtClean="0">
              <a:latin typeface="Frutiger LT Std 45 Light"/>
              <a:cs typeface="Arial" pitchFamily="34" charset="0"/>
            </a:endParaRPr>
          </a:p>
          <a:p>
            <a:pPr lvl="1"/>
            <a:endParaRPr lang="fr-FR" sz="1600" dirty="0" smtClean="0">
              <a:latin typeface="Frutiger LT Std 45 Light"/>
              <a:cs typeface="Arial" pitchFamily="34" charset="0"/>
            </a:endParaRPr>
          </a:p>
          <a:p>
            <a:pPr lvl="1"/>
            <a:endParaRPr lang="fr-FR" sz="1600" dirty="0" smtClean="0">
              <a:latin typeface="Frutiger LT Std 45 Light"/>
              <a:cs typeface="Arial" pitchFamily="34" charset="0"/>
            </a:endParaRPr>
          </a:p>
          <a:p>
            <a:pPr lvl="1"/>
            <a:endParaRPr lang="fr-FR" sz="1600" dirty="0" smtClean="0">
              <a:latin typeface="Frutiger LT Std 45 Light"/>
              <a:cs typeface="Arial" pitchFamily="34" charset="0"/>
            </a:endParaRPr>
          </a:p>
          <a:p>
            <a:pPr lvl="1"/>
            <a:endParaRPr lang="fr-FR" sz="1600" dirty="0" smtClean="0">
              <a:latin typeface="Frutiger LT Std 45 Light"/>
              <a:cs typeface="Arial" pitchFamily="34" charset="0"/>
            </a:endParaRPr>
          </a:p>
          <a:p>
            <a:endParaRPr lang="fr-FR" sz="1600" dirty="0" smtClean="0">
              <a:latin typeface="Frutiger LT Std 45 Light"/>
              <a:cs typeface="Arial" pitchFamily="34" charset="0"/>
            </a:endParaRPr>
          </a:p>
          <a:p>
            <a:r>
              <a:rPr lang="fr-FR" sz="1600" b="1" i="1" dirty="0" smtClean="0">
                <a:latin typeface="Frutiger LT Std 45 Light"/>
                <a:cs typeface="Arial" pitchFamily="34" charset="0"/>
              </a:rPr>
              <a:t>2- Création d’un kit de l’accueillant Front de l’Ouest 14-18</a:t>
            </a:r>
          </a:p>
          <a:p>
            <a:endParaRPr lang="fr-FR" sz="1600" b="1" i="1" dirty="0" smtClean="0">
              <a:latin typeface="Frutiger LT Std 45 Light"/>
              <a:cs typeface="Arial" pitchFamily="34" charset="0"/>
            </a:endParaRPr>
          </a:p>
          <a:p>
            <a:endParaRPr lang="fr-FR" sz="1600" b="1" i="1" dirty="0" smtClean="0">
              <a:latin typeface="Frutiger LT Std 45 Light"/>
              <a:cs typeface="Arial" pitchFamily="34" charset="0"/>
            </a:endParaRPr>
          </a:p>
          <a:p>
            <a:endParaRPr lang="fr-FR" sz="1600" b="1" i="1" dirty="0" smtClean="0">
              <a:latin typeface="Frutiger LT Std 45 Light"/>
              <a:cs typeface="Arial" pitchFamily="34" charset="0"/>
            </a:endParaRPr>
          </a:p>
          <a:p>
            <a:endParaRPr lang="fr-FR" sz="1600" b="1" i="1" u="sng" dirty="0" smtClean="0">
              <a:latin typeface="Frutiger LT Std 45 Light"/>
              <a:cs typeface="Arial" pitchFamily="34" charset="0"/>
            </a:endParaRPr>
          </a:p>
          <a:p>
            <a:endParaRPr lang="fr-FR" sz="1600" b="1" i="1" u="sng" dirty="0" smtClean="0">
              <a:latin typeface="Frutiger LT Std 45 Light"/>
              <a:cs typeface="Arial" pitchFamily="34" charset="0"/>
            </a:endParaRPr>
          </a:p>
          <a:p>
            <a:endParaRPr lang="fr-FR" sz="1600" b="1" i="1" u="sng" dirty="0" smtClean="0">
              <a:latin typeface="Frutiger LT Std 45 Light"/>
              <a:cs typeface="Arial" pitchFamily="34" charset="0"/>
            </a:endParaRPr>
          </a:p>
          <a:p>
            <a:endParaRPr lang="fr-FR" sz="1600" dirty="0" smtClean="0">
              <a:latin typeface="Frutiger LT Std 45 Light"/>
              <a:cs typeface="Arial" pitchFamily="34" charset="0"/>
            </a:endParaRPr>
          </a:p>
        </p:txBody>
      </p:sp>
      <p:sp>
        <p:nvSpPr>
          <p:cNvPr id="10242" name="AutoShape 2" descr="Résultat de recherche d'images pour &quot;somme battlefields partner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244" name="AutoShape 4" descr="Résultat de recherche d'images pour &quot;somme battlefields partner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246" name="AutoShape 6" descr="Résultat de recherche d'images pour &quot;somme battlefields partner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48" name="Picture 8" descr="Afficher l'image d'origine"/>
          <p:cNvPicPr>
            <a:picLocks noChangeAspect="1" noChangeArrowheads="1"/>
          </p:cNvPicPr>
          <p:nvPr/>
        </p:nvPicPr>
        <p:blipFill>
          <a:blip r:embed="rId2" cstate="screen"/>
          <a:srcRect/>
          <a:stretch>
            <a:fillRect/>
          </a:stretch>
        </p:blipFill>
        <p:spPr bwMode="auto">
          <a:xfrm>
            <a:off x="1835696" y="4117049"/>
            <a:ext cx="1800200" cy="952606"/>
          </a:xfrm>
          <a:prstGeom prst="rect">
            <a:avLst/>
          </a:prstGeom>
          <a:noFill/>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3850960"/>
            <a:ext cx="1484784" cy="1484784"/>
          </a:xfrm>
          <a:prstGeom prst="rect">
            <a:avLst/>
          </a:prstGeom>
        </p:spPr>
      </p:pic>
    </p:spTree>
    <p:extLst>
      <p:ext uri="{BB962C8B-B14F-4D97-AF65-F5344CB8AC3E}">
        <p14:creationId xmlns:p14="http://schemas.microsoft.com/office/powerpoint/2010/main" val="5151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1403647" y="1786836"/>
            <a:ext cx="3034623" cy="4248472"/>
          </a:xfrm>
          <a:prstGeom prst="rect">
            <a:avLst/>
          </a:prstGeom>
          <a:noFill/>
          <a:ln w="9525">
            <a:noFill/>
            <a:miter lim="800000"/>
            <a:headEnd/>
            <a:tailEnd/>
          </a:ln>
        </p:spPr>
      </p:pic>
      <p:pic>
        <p:nvPicPr>
          <p:cNvPr id="1027" name="Picture 3"/>
          <p:cNvPicPr>
            <a:picLocks noChangeAspect="1" noChangeArrowheads="1"/>
          </p:cNvPicPr>
          <p:nvPr/>
        </p:nvPicPr>
        <p:blipFill>
          <a:blip r:embed="rId3" cstate="screen"/>
          <a:srcRect/>
          <a:stretch>
            <a:fillRect/>
          </a:stretch>
        </p:blipFill>
        <p:spPr bwMode="auto">
          <a:xfrm>
            <a:off x="4644008" y="1786836"/>
            <a:ext cx="3024336" cy="4284477"/>
          </a:xfrm>
          <a:prstGeom prst="rect">
            <a:avLst/>
          </a:prstGeom>
          <a:noFill/>
          <a:ln w="9525">
            <a:noFill/>
            <a:miter lim="800000"/>
            <a:headEnd/>
            <a:tailEnd/>
          </a:ln>
        </p:spPr>
      </p:pic>
      <p:sp>
        <p:nvSpPr>
          <p:cNvPr id="6" name="Rectangle 5"/>
          <p:cNvSpPr/>
          <p:nvPr/>
        </p:nvSpPr>
        <p:spPr>
          <a:xfrm>
            <a:off x="539552" y="1423809"/>
            <a:ext cx="8064896" cy="338554"/>
          </a:xfrm>
          <a:prstGeom prst="rect">
            <a:avLst/>
          </a:prstGeom>
        </p:spPr>
        <p:txBody>
          <a:bodyPr wrap="square">
            <a:spAutoFit/>
          </a:bodyPr>
          <a:lstStyle/>
          <a:p>
            <a:r>
              <a:rPr lang="fr-FR" sz="1600" b="1" i="1" dirty="0" smtClean="0">
                <a:latin typeface="Frutiger LT Std 45 Light"/>
                <a:cs typeface="Arial" pitchFamily="34" charset="0"/>
              </a:rPr>
              <a:t>3- Création de fiches « marché » pour une meilleure compréhension des clientèles </a:t>
            </a:r>
          </a:p>
        </p:txBody>
      </p:sp>
      <p:sp>
        <p:nvSpPr>
          <p:cNvPr id="7" name="Titre 1"/>
          <p:cNvSpPr>
            <a:spLocks noGrp="1"/>
          </p:cNvSpPr>
          <p:nvPr>
            <p:ph type="title"/>
          </p:nvPr>
        </p:nvSpPr>
        <p:spPr>
          <a:xfrm>
            <a:off x="875459" y="548680"/>
            <a:ext cx="7473611" cy="656568"/>
          </a:xfrm>
        </p:spPr>
        <p:txBody>
          <a:bodyPr>
            <a:normAutofit fontScale="90000"/>
          </a:bodyPr>
          <a:lstStyle/>
          <a:p>
            <a:r>
              <a:rPr lang="fr-FR" dirty="0" smtClean="0"/>
              <a:t>Des actions concrètes</a:t>
            </a:r>
            <a:endParaRPr lang="fr-FR" dirty="0"/>
          </a:p>
        </p:txBody>
      </p:sp>
    </p:spTree>
    <p:extLst>
      <p:ext uri="{BB962C8B-B14F-4D97-AF65-F5344CB8AC3E}">
        <p14:creationId xmlns:p14="http://schemas.microsoft.com/office/powerpoint/2010/main" val="2338220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467544" y="1412776"/>
            <a:ext cx="7164288" cy="338554"/>
          </a:xfrm>
          <a:prstGeom prst="rect">
            <a:avLst/>
          </a:prstGeom>
        </p:spPr>
        <p:txBody>
          <a:bodyPr wrap="square">
            <a:spAutoFit/>
          </a:bodyPr>
          <a:lstStyle/>
          <a:p>
            <a:r>
              <a:rPr lang="fr-FR" sz="1600" b="1" i="1" dirty="0" smtClean="0">
                <a:latin typeface="Frutiger LT Std 45 Light"/>
                <a:cs typeface="Arial" pitchFamily="34" charset="0"/>
              </a:rPr>
              <a:t>4-  Les 10 clés pour un contrat gagnant</a:t>
            </a:r>
            <a:endParaRPr lang="fr-FR" sz="1600" b="1" i="1" dirty="0" smtClean="0">
              <a:latin typeface="Frutiger LT Std 45 Light"/>
            </a:endParaRPr>
          </a:p>
        </p:txBody>
      </p:sp>
      <p:sp>
        <p:nvSpPr>
          <p:cNvPr id="6" name="ZoneTexte 5"/>
          <p:cNvSpPr txBox="1"/>
          <p:nvPr/>
        </p:nvSpPr>
        <p:spPr>
          <a:xfrm>
            <a:off x="1685925" y="2132856"/>
            <a:ext cx="1416050" cy="400110"/>
          </a:xfrm>
          <a:prstGeom prst="rect">
            <a:avLst/>
          </a:prstGeom>
          <a:noFill/>
        </p:spPr>
        <p:txBody>
          <a:bodyPr wrap="square" lIns="91430" tIns="45715" rIns="91430" bIns="45715" rtlCol="0">
            <a:spAutoFit/>
          </a:bodyPr>
          <a:lstStyle/>
          <a:p>
            <a:pPr marL="88890" algn="ctr">
              <a:buSzPct val="55000"/>
            </a:pPr>
            <a:r>
              <a:rPr lang="fr-FR" sz="2000" dirty="0" smtClean="0">
                <a:solidFill>
                  <a:srgbClr val="3F91A0"/>
                </a:solidFill>
                <a:latin typeface="ITC Avant Garde Std XLt"/>
                <a:cs typeface="ITC Avant Garde Std XLt"/>
              </a:rPr>
              <a:t>VOLET 1</a:t>
            </a:r>
            <a:endParaRPr lang="fr-FR" sz="2000" dirty="0">
              <a:solidFill>
                <a:srgbClr val="3F91A0"/>
              </a:solidFill>
              <a:latin typeface="ITC Avant Garde Std XLt"/>
              <a:cs typeface="ITC Avant Garde Std XLt"/>
            </a:endParaRPr>
          </a:p>
        </p:txBody>
      </p:sp>
      <p:sp>
        <p:nvSpPr>
          <p:cNvPr id="7" name="ZoneTexte 6"/>
          <p:cNvSpPr txBox="1"/>
          <p:nvPr/>
        </p:nvSpPr>
        <p:spPr>
          <a:xfrm>
            <a:off x="5652120" y="2132856"/>
            <a:ext cx="1416050" cy="400110"/>
          </a:xfrm>
          <a:prstGeom prst="rect">
            <a:avLst/>
          </a:prstGeom>
          <a:noFill/>
        </p:spPr>
        <p:txBody>
          <a:bodyPr wrap="square" lIns="91430" tIns="45715" rIns="91430" bIns="45715" rtlCol="0">
            <a:spAutoFit/>
          </a:bodyPr>
          <a:lstStyle/>
          <a:p>
            <a:pPr marL="88890" algn="ctr">
              <a:buSzPct val="55000"/>
            </a:pPr>
            <a:r>
              <a:rPr lang="fr-FR" sz="2000" dirty="0" smtClean="0">
                <a:solidFill>
                  <a:srgbClr val="3F91A0"/>
                </a:solidFill>
                <a:latin typeface="ITC Avant Garde Std XLt"/>
                <a:cs typeface="ITC Avant Garde Std XLt"/>
              </a:rPr>
              <a:t>VOLET 2</a:t>
            </a:r>
            <a:endParaRPr lang="fr-FR" sz="2000" dirty="0">
              <a:solidFill>
                <a:srgbClr val="3F91A0"/>
              </a:solidFill>
              <a:latin typeface="ITC Avant Garde Std XLt"/>
              <a:cs typeface="ITC Avant Garde Std XLt"/>
            </a:endParaRPr>
          </a:p>
        </p:txBody>
      </p:sp>
      <p:sp>
        <p:nvSpPr>
          <p:cNvPr id="8" name="ZoneTexte 7"/>
          <p:cNvSpPr txBox="1"/>
          <p:nvPr/>
        </p:nvSpPr>
        <p:spPr>
          <a:xfrm>
            <a:off x="323528" y="2564904"/>
            <a:ext cx="3924300" cy="507821"/>
          </a:xfrm>
          <a:prstGeom prst="rect">
            <a:avLst/>
          </a:prstGeom>
          <a:noFill/>
        </p:spPr>
        <p:txBody>
          <a:bodyPr wrap="square" lIns="91430" tIns="45715" rIns="91430" bIns="45715" rtlCol="0">
            <a:spAutoFit/>
          </a:bodyPr>
          <a:lstStyle/>
          <a:p>
            <a:pPr marL="88890" algn="ctr">
              <a:buSzPct val="55000"/>
            </a:pPr>
            <a:r>
              <a:rPr lang="fr-FR" sz="900" dirty="0" smtClean="0">
                <a:solidFill>
                  <a:srgbClr val="313231"/>
                </a:solidFill>
                <a:latin typeface="ITC Avant Garde Std Bold"/>
                <a:cs typeface="ITC Avant Garde Std Bold"/>
              </a:rPr>
              <a:t>TOURISME DE MÉMOIRE, </a:t>
            </a:r>
            <a:br>
              <a:rPr lang="fr-FR" sz="900" dirty="0" smtClean="0">
                <a:solidFill>
                  <a:srgbClr val="313231"/>
                </a:solidFill>
                <a:latin typeface="ITC Avant Garde Std Bold"/>
                <a:cs typeface="ITC Avant Garde Std Bold"/>
              </a:rPr>
            </a:br>
            <a:r>
              <a:rPr lang="fr-FR" sz="900" dirty="0" smtClean="0">
                <a:solidFill>
                  <a:srgbClr val="313231"/>
                </a:solidFill>
                <a:latin typeface="ITC Avant Garde Std Bold"/>
                <a:cs typeface="ITC Avant Garde Std Bold"/>
              </a:rPr>
              <a:t>VISER L’EXCELLENCE</a:t>
            </a:r>
          </a:p>
          <a:p>
            <a:pPr marL="88890" algn="ctr">
              <a:buSzPct val="55000"/>
            </a:pPr>
            <a:r>
              <a:rPr lang="fr-FR" sz="900" dirty="0" smtClean="0">
                <a:solidFill>
                  <a:srgbClr val="313231"/>
                </a:solidFill>
                <a:latin typeface="ITC Avant Garde Std Bk"/>
                <a:cs typeface="ITC Avant Garde Std Bk"/>
              </a:rPr>
              <a:t>(ACCUEIL, PRODUITS ET SERVICES)</a:t>
            </a:r>
            <a:endParaRPr lang="fr-FR" sz="900" dirty="0">
              <a:solidFill>
                <a:srgbClr val="313231"/>
              </a:solidFill>
              <a:latin typeface="ITC Avant Garde Std Bk"/>
              <a:cs typeface="ITC Avant Garde Std Bk"/>
            </a:endParaRPr>
          </a:p>
        </p:txBody>
      </p:sp>
      <p:sp>
        <p:nvSpPr>
          <p:cNvPr id="9" name="ZoneTexte 8"/>
          <p:cNvSpPr txBox="1"/>
          <p:nvPr/>
        </p:nvSpPr>
        <p:spPr>
          <a:xfrm>
            <a:off x="4355976" y="2564904"/>
            <a:ext cx="4003675" cy="507821"/>
          </a:xfrm>
          <a:prstGeom prst="rect">
            <a:avLst/>
          </a:prstGeom>
          <a:noFill/>
        </p:spPr>
        <p:txBody>
          <a:bodyPr wrap="square" lIns="91430" tIns="45715" rIns="91430" bIns="45715" rtlCol="0">
            <a:spAutoFit/>
          </a:bodyPr>
          <a:lstStyle/>
          <a:p>
            <a:pPr marL="88890" algn="ctr">
              <a:buSzPct val="55000"/>
            </a:pPr>
            <a:r>
              <a:rPr lang="fr-FR" sz="900" dirty="0" smtClean="0">
                <a:solidFill>
                  <a:srgbClr val="313231"/>
                </a:solidFill>
                <a:latin typeface="ITC Avant Garde Std Bold"/>
                <a:cs typeface="ITC Avant Garde Std Bold"/>
              </a:rPr>
              <a:t>TRANSFORMER LES TERRITOIRES DE MÉMOIRE </a:t>
            </a:r>
          </a:p>
          <a:p>
            <a:pPr marL="88890" algn="ctr">
              <a:buSzPct val="55000"/>
            </a:pPr>
            <a:r>
              <a:rPr lang="fr-FR" sz="900" dirty="0" smtClean="0">
                <a:solidFill>
                  <a:srgbClr val="313231"/>
                </a:solidFill>
                <a:latin typeface="ITC Avant Garde Std Bold"/>
                <a:cs typeface="ITC Avant Garde Std Bold"/>
              </a:rPr>
              <a:t>EN DESTINATIONS D’HISTOIRE</a:t>
            </a:r>
          </a:p>
          <a:p>
            <a:pPr marL="88890" algn="ctr">
              <a:buSzPct val="55000"/>
            </a:pPr>
            <a:r>
              <a:rPr lang="fr-FR" sz="900" dirty="0" smtClean="0">
                <a:solidFill>
                  <a:srgbClr val="313231"/>
                </a:solidFill>
                <a:latin typeface="ITC Avant Garde Std Bk"/>
                <a:cs typeface="ITC Avant Garde Std Bk"/>
              </a:rPr>
              <a:t>(RÉSEAU, MARKETING, PROMOTION ET DISTRIBUTION)</a:t>
            </a:r>
            <a:endParaRPr lang="fr-FR" sz="900" dirty="0">
              <a:solidFill>
                <a:srgbClr val="313231"/>
              </a:solidFill>
              <a:latin typeface="ITC Avant Garde Std Bk"/>
              <a:cs typeface="ITC Avant Garde Std Bk"/>
            </a:endParaRPr>
          </a:p>
        </p:txBody>
      </p:sp>
      <p:pic>
        <p:nvPicPr>
          <p:cNvPr id="1026" name="Picture 2"/>
          <p:cNvPicPr>
            <a:picLocks noChangeAspect="1" noChangeArrowheads="1"/>
          </p:cNvPicPr>
          <p:nvPr/>
        </p:nvPicPr>
        <p:blipFill>
          <a:blip r:embed="rId2" cstate="screen"/>
          <a:srcRect/>
          <a:stretch>
            <a:fillRect/>
          </a:stretch>
        </p:blipFill>
        <p:spPr bwMode="auto">
          <a:xfrm>
            <a:off x="1203655" y="3140967"/>
            <a:ext cx="6480720" cy="2911415"/>
          </a:xfrm>
          <a:prstGeom prst="rect">
            <a:avLst/>
          </a:prstGeom>
          <a:noFill/>
          <a:ln w="9525">
            <a:noFill/>
            <a:miter lim="800000"/>
            <a:headEnd/>
            <a:tailEnd/>
          </a:ln>
        </p:spPr>
      </p:pic>
    </p:spTree>
    <p:extLst>
      <p:ext uri="{BB962C8B-B14F-4D97-AF65-F5344CB8AC3E}">
        <p14:creationId xmlns:p14="http://schemas.microsoft.com/office/powerpoint/2010/main" val="2534155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432048" y="1484784"/>
            <a:ext cx="7596336" cy="5853910"/>
          </a:xfrm>
          <a:prstGeom prst="rect">
            <a:avLst/>
          </a:prstGeom>
        </p:spPr>
        <p:txBody>
          <a:bodyPr wrap="square">
            <a:spAutoFit/>
          </a:bodyPr>
          <a:lstStyle/>
          <a:p>
            <a:pPr marL="342900" indent="-342900">
              <a:spcBef>
                <a:spcPct val="20000"/>
              </a:spcBef>
            </a:pPr>
            <a:r>
              <a:rPr lang="fr-FR" sz="1600" b="1" dirty="0" smtClean="0">
                <a:solidFill>
                  <a:srgbClr val="472F92"/>
                </a:solidFill>
                <a:latin typeface="Frutiger LT Std 45 Light"/>
                <a:cs typeface="Arial" pitchFamily="34" charset="0"/>
              </a:rPr>
              <a:t>OBSERVATION</a:t>
            </a:r>
          </a:p>
          <a:p>
            <a:pPr marL="342900" indent="-342900">
              <a:spcBef>
                <a:spcPct val="20000"/>
              </a:spcBef>
            </a:pPr>
            <a:endParaRPr lang="fr-FR" sz="800" b="1" dirty="0" smtClean="0">
              <a:latin typeface="Frutiger LT Std 45 Light"/>
              <a:cs typeface="Arial" pitchFamily="34" charset="0"/>
            </a:endParaRPr>
          </a:p>
          <a:p>
            <a:pPr marL="342900" indent="-342900" algn="ctr">
              <a:spcBef>
                <a:spcPct val="20000"/>
              </a:spcBef>
            </a:pPr>
            <a:r>
              <a:rPr lang="fr-FR" sz="1600" b="1" i="1" dirty="0" smtClean="0">
                <a:latin typeface="Frutiger LT Std 45 Light"/>
                <a:cs typeface="Arial" pitchFamily="34" charset="0"/>
              </a:rPr>
              <a:t>Mise en place d’une plateforme d’observation</a:t>
            </a:r>
          </a:p>
          <a:p>
            <a:pPr marL="342900" indent="-342900" algn="ctr">
              <a:spcBef>
                <a:spcPct val="20000"/>
              </a:spcBef>
            </a:pPr>
            <a:r>
              <a:rPr lang="fr-FR" sz="1600" b="1" i="1" dirty="0" smtClean="0">
                <a:latin typeface="Frutiger LT Std 45 Light"/>
                <a:cs typeface="Arial" pitchFamily="34" charset="0"/>
              </a:rPr>
              <a:t>en collaboration avec la DMPA et la DGE</a:t>
            </a:r>
          </a:p>
          <a:p>
            <a:endParaRPr lang="fr-FR" sz="1600" dirty="0" smtClean="0">
              <a:latin typeface="Frutiger LT Std 45 Light"/>
              <a:cs typeface="Arial" pitchFamily="34" charset="0"/>
            </a:endParaRPr>
          </a:p>
          <a:p>
            <a:r>
              <a:rPr lang="fr-FR" sz="1600" u="sng" dirty="0" smtClean="0">
                <a:latin typeface="Frutiger LT Std 45 Light"/>
                <a:cs typeface="Arial" pitchFamily="34" charset="0"/>
              </a:rPr>
              <a:t>Objectif </a:t>
            </a:r>
            <a:r>
              <a:rPr lang="fr-FR" sz="1600" dirty="0" smtClean="0">
                <a:latin typeface="Frutiger LT Std 45 Light"/>
                <a:cs typeface="Arial" pitchFamily="34" charset="0"/>
              </a:rPr>
              <a:t>: Disposer d’un outil permettant le suivi continu de la filière tourisme de mémoire</a:t>
            </a:r>
          </a:p>
          <a:p>
            <a:endParaRPr lang="fr-FR" sz="1600" dirty="0" smtClean="0">
              <a:latin typeface="Frutiger LT Std 45 Light"/>
              <a:cs typeface="Arial" pitchFamily="34" charset="0"/>
            </a:endParaRPr>
          </a:p>
          <a:p>
            <a:pPr marL="285750" indent="-285750">
              <a:buFont typeface="Wingdings" panose="05000000000000000000" pitchFamily="2" charset="2"/>
              <a:buChar char="Ø"/>
            </a:pPr>
            <a:r>
              <a:rPr lang="fr-FR" sz="1600" dirty="0" smtClean="0">
                <a:latin typeface="Frutiger LT Std 45 Light"/>
                <a:cs typeface="Arial" pitchFamily="34" charset="0"/>
              </a:rPr>
              <a:t>4 territoires : Nord-Pas-de-Calais, Champagne-Ardenne, Lorraine et le Haut-Rhin et 21 sites touristiques</a:t>
            </a:r>
          </a:p>
          <a:p>
            <a:endParaRPr lang="fr-FR" sz="1600" dirty="0" smtClean="0">
              <a:latin typeface="Frutiger LT Std 45 Light"/>
              <a:cs typeface="Arial" pitchFamily="34" charset="0"/>
            </a:endParaRPr>
          </a:p>
          <a:p>
            <a:pPr marL="742950" lvl="1" indent="-285750">
              <a:buFont typeface="Wingdings" panose="05000000000000000000" pitchFamily="2" charset="2"/>
              <a:buChar char="§"/>
            </a:pPr>
            <a:r>
              <a:rPr lang="fr-FR" sz="1600" b="1" dirty="0" smtClean="0">
                <a:latin typeface="Frutiger LT Std 45 Light"/>
                <a:cs typeface="Arial" pitchFamily="34" charset="0"/>
              </a:rPr>
              <a:t>1 questionnaire </a:t>
            </a:r>
            <a:r>
              <a:rPr lang="fr-FR" sz="1600" dirty="0" smtClean="0">
                <a:latin typeface="Frutiger LT Std 45 Light"/>
                <a:cs typeface="Arial" pitchFamily="34" charset="0"/>
              </a:rPr>
              <a:t>complet articulé en 3 parties : offre – fréquentation – données économiques. </a:t>
            </a:r>
          </a:p>
          <a:p>
            <a:pPr lvl="1"/>
            <a:endParaRPr lang="fr-FR" sz="800" dirty="0" smtClean="0">
              <a:latin typeface="Frutiger LT Std 45 Light"/>
              <a:cs typeface="Arial" pitchFamily="34" charset="0"/>
            </a:endParaRPr>
          </a:p>
          <a:p>
            <a:pPr marL="742950" lvl="1" indent="-285750">
              <a:buFont typeface="Wingdings" panose="05000000000000000000" pitchFamily="2" charset="2"/>
              <a:buChar char="§"/>
            </a:pPr>
            <a:r>
              <a:rPr lang="fr-FR" sz="1600" b="1" dirty="0" smtClean="0">
                <a:latin typeface="Frutiger LT Std 45 Light"/>
                <a:cs typeface="Arial" pitchFamily="34" charset="0"/>
              </a:rPr>
              <a:t>1 plateforme </a:t>
            </a:r>
            <a:r>
              <a:rPr lang="fr-FR" sz="1600" dirty="0" smtClean="0">
                <a:latin typeface="Frutiger LT Std 45 Light"/>
                <a:cs typeface="Arial" pitchFamily="34" charset="0"/>
              </a:rPr>
              <a:t>de saisie accessible à l’adresse suivante : www.observatoire-tourismedememoire.com </a:t>
            </a:r>
          </a:p>
          <a:p>
            <a:pPr lvl="1"/>
            <a:endParaRPr lang="fr-FR" sz="800" dirty="0" smtClean="0">
              <a:latin typeface="Frutiger LT Std 45 Light"/>
              <a:cs typeface="Arial" pitchFamily="34" charset="0"/>
            </a:endParaRPr>
          </a:p>
          <a:p>
            <a:pPr marL="742950" lvl="1" indent="-285750">
              <a:buFont typeface="Wingdings" panose="05000000000000000000" pitchFamily="2" charset="2"/>
              <a:buChar char="§"/>
            </a:pPr>
            <a:r>
              <a:rPr lang="fr-FR" sz="1600" b="1" dirty="0" smtClean="0">
                <a:latin typeface="Frutiger LT Std 45 Light"/>
                <a:cs typeface="Arial" pitchFamily="34" charset="0"/>
              </a:rPr>
              <a:t>266 sites </a:t>
            </a:r>
            <a:r>
              <a:rPr lang="fr-FR" sz="1600" dirty="0" smtClean="0">
                <a:latin typeface="Frutiger LT Std 45 Light"/>
                <a:cs typeface="Arial" pitchFamily="34" charset="0"/>
              </a:rPr>
              <a:t>sont sollicités grâce à la confrontation des fichiers d’Atout France et de la DMPA. </a:t>
            </a:r>
          </a:p>
          <a:p>
            <a:endParaRPr lang="fr-FR" sz="1600" dirty="0" smtClean="0">
              <a:latin typeface="Frutiger LT Std 45 Light"/>
              <a:cs typeface="Arial" pitchFamily="34" charset="0"/>
            </a:endParaRPr>
          </a:p>
          <a:p>
            <a:endParaRPr lang="fr-FR" sz="1600" dirty="0" smtClean="0"/>
          </a:p>
          <a:p>
            <a:endParaRPr lang="fr-FR" sz="1600" dirty="0" smtClean="0"/>
          </a:p>
          <a:p>
            <a:pPr marL="342900" indent="-342900">
              <a:spcBef>
                <a:spcPct val="20000"/>
              </a:spcBef>
            </a:pPr>
            <a:endParaRPr lang="fr-FR" sz="1600" dirty="0" smtClean="0">
              <a:latin typeface="Frutiger LT Std 45 Light"/>
              <a:cs typeface="Arial" pitchFamily="34" charset="0"/>
            </a:endParaRPr>
          </a:p>
          <a:p>
            <a:pPr marL="342900" lvl="0" indent="-342900">
              <a:spcBef>
                <a:spcPct val="20000"/>
              </a:spcBef>
            </a:pPr>
            <a:endParaRPr lang="fr-FR" sz="1600" b="1" dirty="0" smtClean="0">
              <a:latin typeface="Frutiger LT Std 45 Light"/>
            </a:endParaRPr>
          </a:p>
        </p:txBody>
      </p:sp>
    </p:spTree>
    <p:extLst>
      <p:ext uri="{BB962C8B-B14F-4D97-AF65-F5344CB8AC3E}">
        <p14:creationId xmlns:p14="http://schemas.microsoft.com/office/powerpoint/2010/main" val="726126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395536" y="1604231"/>
            <a:ext cx="8784976" cy="5607689"/>
          </a:xfrm>
          <a:prstGeom prst="rect">
            <a:avLst/>
          </a:prstGeom>
        </p:spPr>
        <p:txBody>
          <a:bodyPr wrap="square">
            <a:spAutoFit/>
          </a:bodyPr>
          <a:lstStyle/>
          <a:p>
            <a:pPr marL="342900" indent="-342900">
              <a:spcBef>
                <a:spcPct val="20000"/>
              </a:spcBef>
            </a:pPr>
            <a:r>
              <a:rPr lang="fr-FR" sz="1600" b="1" dirty="0" smtClean="0">
                <a:solidFill>
                  <a:srgbClr val="472F92"/>
                </a:solidFill>
                <a:latin typeface="Frutiger LT Std 45 Light"/>
                <a:cs typeface="Arial" pitchFamily="34" charset="0"/>
              </a:rPr>
              <a:t>PROMOTION</a:t>
            </a:r>
          </a:p>
          <a:p>
            <a:pPr marL="342900" indent="-342900">
              <a:spcBef>
                <a:spcPct val="20000"/>
              </a:spcBef>
            </a:pPr>
            <a:endParaRPr lang="fr-FR" sz="1600" b="1" dirty="0" smtClean="0">
              <a:latin typeface="Frutiger LT Std 45 Light"/>
              <a:cs typeface="Arial" pitchFamily="34" charset="0"/>
            </a:endParaRPr>
          </a:p>
          <a:p>
            <a:pPr marL="342900" indent="-342900">
              <a:spcBef>
                <a:spcPct val="20000"/>
              </a:spcBef>
            </a:pPr>
            <a:r>
              <a:rPr lang="fr-FR" sz="1600" b="1" i="1" u="sng" dirty="0" smtClean="0">
                <a:latin typeface="Frutiger LT Std 45 Light"/>
                <a:cs typeface="Arial" pitchFamily="34" charset="0"/>
              </a:rPr>
              <a:t>1-  Déploiement d’une communication à l’international sous une bannière commune et fédératrice</a:t>
            </a:r>
            <a:r>
              <a:rPr lang="fr-FR" sz="1600" i="1" u="sng" dirty="0" smtClean="0">
                <a:latin typeface="Frutiger LT Std 45 Light"/>
                <a:cs typeface="Arial" pitchFamily="34" charset="0"/>
              </a:rPr>
              <a:t> </a:t>
            </a:r>
            <a:endParaRPr lang="fr-FR" sz="1600" b="1" i="1" u="sng" dirty="0" smtClean="0">
              <a:latin typeface="Frutiger LT Std 45 Light"/>
              <a:cs typeface="Arial" pitchFamily="34" charset="0"/>
            </a:endParaRPr>
          </a:p>
          <a:p>
            <a:pPr marL="342900" indent="-342900">
              <a:spcBef>
                <a:spcPct val="20000"/>
              </a:spcBef>
            </a:pPr>
            <a:endParaRPr lang="fr-FR" sz="1600" b="1" dirty="0" smtClean="0">
              <a:latin typeface="Frutiger LT Std 45 Light"/>
              <a:cs typeface="Arial" pitchFamily="34" charset="0"/>
            </a:endParaRPr>
          </a:p>
          <a:p>
            <a:pPr marL="1257300" lvl="2" indent="-342900">
              <a:spcBef>
                <a:spcPct val="20000"/>
              </a:spcBef>
              <a:buFont typeface="Wingdings" panose="05000000000000000000" pitchFamily="2" charset="2"/>
              <a:buChar char="Ø"/>
            </a:pPr>
            <a:r>
              <a:rPr lang="fr-FR" sz="1600" dirty="0" smtClean="0">
                <a:latin typeface="Frutiger LT Std 45 Light"/>
                <a:cs typeface="Arial" pitchFamily="34" charset="0"/>
              </a:rPr>
              <a:t>Création de la marque </a:t>
            </a:r>
            <a:r>
              <a:rPr lang="fr-FR" sz="1600" b="1" dirty="0" smtClean="0">
                <a:latin typeface="Frutiger LT Std 45 Light"/>
                <a:cs typeface="Arial" pitchFamily="34" charset="0"/>
              </a:rPr>
              <a:t>Front Ouest 14-18 / Western Front 14-18</a:t>
            </a:r>
            <a:endParaRPr lang="fr-FR" sz="1600" dirty="0" smtClean="0">
              <a:latin typeface="Frutiger LT Std 45 Light"/>
              <a:cs typeface="Arial" pitchFamily="34" charset="0"/>
            </a:endParaRPr>
          </a:p>
          <a:p>
            <a:pPr marL="342900" indent="-342900">
              <a:spcBef>
                <a:spcPct val="20000"/>
              </a:spcBef>
            </a:pPr>
            <a:endParaRPr lang="fr-FR" sz="1600" dirty="0" smtClean="0">
              <a:latin typeface="Frutiger LT Std 45 Light"/>
              <a:cs typeface="Arial" pitchFamily="34" charset="0"/>
            </a:endParaRPr>
          </a:p>
          <a:p>
            <a:pPr marL="342900" indent="-342900">
              <a:spcBef>
                <a:spcPct val="20000"/>
              </a:spcBef>
            </a:pPr>
            <a:endParaRPr lang="fr-FR" sz="1600" b="1" dirty="0" smtClean="0">
              <a:latin typeface="Frutiger LT Std 45 Light"/>
              <a:cs typeface="Arial" pitchFamily="34" charset="0"/>
            </a:endParaRPr>
          </a:p>
          <a:p>
            <a:pPr marL="342900" indent="-342900">
              <a:spcBef>
                <a:spcPct val="20000"/>
              </a:spcBef>
            </a:pPr>
            <a:endParaRPr lang="fr-FR" sz="1600" b="1" dirty="0" smtClean="0">
              <a:latin typeface="Frutiger LT Std 45 Light"/>
              <a:cs typeface="Arial" pitchFamily="34" charset="0"/>
            </a:endParaRPr>
          </a:p>
          <a:p>
            <a:pPr marL="342900" indent="-342900">
              <a:spcBef>
                <a:spcPct val="20000"/>
              </a:spcBef>
            </a:pPr>
            <a:endParaRPr lang="fr-FR" sz="1600" b="1" dirty="0" smtClean="0">
              <a:latin typeface="Frutiger LT Std 45 Light"/>
              <a:cs typeface="Arial" pitchFamily="34" charset="0"/>
            </a:endParaRPr>
          </a:p>
          <a:p>
            <a:pPr marL="342900" indent="-342900">
              <a:spcBef>
                <a:spcPct val="20000"/>
              </a:spcBef>
            </a:pPr>
            <a:endParaRPr lang="fr-FR" sz="1600" b="1" dirty="0" smtClean="0">
              <a:latin typeface="Frutiger LT Std 45 Light"/>
              <a:cs typeface="Arial" pitchFamily="34" charset="0"/>
            </a:endParaRPr>
          </a:p>
          <a:p>
            <a:endParaRPr lang="fr-FR" sz="1600" dirty="0" smtClean="0">
              <a:latin typeface="Frutiger LT Std 45 Light"/>
              <a:cs typeface="Arial" pitchFamily="34" charset="0"/>
            </a:endParaRPr>
          </a:p>
          <a:p>
            <a:endParaRPr lang="fr-FR" sz="1600" b="1" dirty="0" smtClean="0">
              <a:latin typeface="Frutiger LT Std 45 Light"/>
              <a:cs typeface="Arial" pitchFamily="34" charset="0"/>
            </a:endParaRPr>
          </a:p>
          <a:p>
            <a:pPr marL="1200150" lvl="2" indent="-285750">
              <a:buFont typeface="Wingdings" panose="05000000000000000000" pitchFamily="2" charset="2"/>
              <a:buChar char="Ø"/>
            </a:pPr>
            <a:r>
              <a:rPr lang="fr-FR" sz="1600" dirty="0" smtClean="0">
                <a:latin typeface="Frutiger LT Std 45 Light"/>
                <a:cs typeface="Arial" pitchFamily="34" charset="0"/>
              </a:rPr>
              <a:t>Utilisation du </a:t>
            </a:r>
            <a:r>
              <a:rPr lang="fr-FR" sz="1600" smtClean="0">
                <a:latin typeface="Frutiger LT Std 45 Light"/>
                <a:cs typeface="Arial" pitchFamily="34" charset="0"/>
              </a:rPr>
              <a:t>label Centenaire </a:t>
            </a:r>
            <a:r>
              <a:rPr lang="fr-FR" sz="1600" dirty="0" smtClean="0">
                <a:latin typeface="Frutiger LT Std 45 Light"/>
                <a:cs typeface="Arial" pitchFamily="34" charset="0"/>
              </a:rPr>
              <a:t>sur tous les supports de communication</a:t>
            </a:r>
          </a:p>
          <a:p>
            <a:pPr lvl="1"/>
            <a:endParaRPr lang="fr-FR" sz="1600" b="1" dirty="0" smtClean="0">
              <a:latin typeface="Frutiger LT Std 45 Light"/>
              <a:cs typeface="Arial" pitchFamily="34" charset="0"/>
            </a:endParaRPr>
          </a:p>
          <a:p>
            <a:pPr marL="1200150" lvl="2" indent="-285750">
              <a:buFont typeface="Wingdings" panose="05000000000000000000" pitchFamily="2" charset="2"/>
              <a:buChar char="Ø"/>
            </a:pPr>
            <a:r>
              <a:rPr lang="fr-FR" sz="1600" dirty="0" smtClean="0">
                <a:latin typeface="Frutiger LT Std 45 Light"/>
                <a:cs typeface="Arial" pitchFamily="34" charset="0"/>
              </a:rPr>
              <a:t>Création d’outils de communication communs et homogènes </a:t>
            </a:r>
          </a:p>
          <a:p>
            <a:pPr lvl="2"/>
            <a:endParaRPr lang="fr-FR" sz="1600" dirty="0" smtClean="0">
              <a:latin typeface="Frutiger LT Std 45 Light"/>
              <a:cs typeface="Arial" pitchFamily="34" charset="0"/>
            </a:endParaRPr>
          </a:p>
          <a:p>
            <a:pPr marL="342900" lvl="0" indent="-342900">
              <a:spcBef>
                <a:spcPct val="20000"/>
              </a:spcBef>
              <a:defRPr/>
            </a:pPr>
            <a:endParaRPr lang="fr-FR" sz="1600" b="1" dirty="0" smtClean="0">
              <a:latin typeface="Frutiger LT Std 45 Light" pitchFamily="34" charset="0"/>
            </a:endParaRPr>
          </a:p>
          <a:p>
            <a:pPr marL="342900" indent="-342900">
              <a:spcBef>
                <a:spcPct val="20000"/>
              </a:spcBef>
              <a:buFontTx/>
              <a:buChar char="-"/>
            </a:pPr>
            <a:endParaRPr lang="fr-FR" sz="1600" dirty="0" smtClean="0">
              <a:latin typeface="Frutiger LT Std 45 Light"/>
              <a:cs typeface="Arial" pitchFamily="34" charset="0"/>
            </a:endParaRPr>
          </a:p>
          <a:p>
            <a:pPr marL="342900" lvl="0" indent="-342900">
              <a:spcBef>
                <a:spcPct val="20000"/>
              </a:spcBef>
            </a:pPr>
            <a:endParaRPr lang="fr-FR" sz="1600" b="1" dirty="0" smtClean="0">
              <a:latin typeface="Frutiger LT Std 45 Light"/>
            </a:endParaRPr>
          </a:p>
        </p:txBody>
      </p:sp>
      <p:pic>
        <p:nvPicPr>
          <p:cNvPr id="6" name="Image 5" descr="FRONTOUEST-FR-CMJN.jpg"/>
          <p:cNvPicPr>
            <a:picLocks noChangeAspect="1"/>
          </p:cNvPicPr>
          <p:nvPr/>
        </p:nvPicPr>
        <p:blipFill>
          <a:blip r:embed="rId3" cstate="screen"/>
          <a:stretch>
            <a:fillRect/>
          </a:stretch>
        </p:blipFill>
        <p:spPr>
          <a:xfrm>
            <a:off x="755576" y="3389162"/>
            <a:ext cx="2520280" cy="1834409"/>
          </a:xfrm>
          <a:prstGeom prst="rect">
            <a:avLst/>
          </a:prstGeom>
          <a:ln>
            <a:noFill/>
          </a:ln>
          <a:effectLst>
            <a:softEdge rad="112500"/>
          </a:effectLst>
        </p:spPr>
      </p:pic>
      <p:pic>
        <p:nvPicPr>
          <p:cNvPr id="1026" name="Picture 2" descr="M:\Espace Marine\Tourisme de Mémoire\PROMOTION\Outils com\Elements charte WF\logo-vf\anglais\avec baseline\CMJN\WESTERNFRONT-EN-CMJN.jpg"/>
          <p:cNvPicPr>
            <a:picLocks noChangeAspect="1" noChangeArrowheads="1"/>
          </p:cNvPicPr>
          <p:nvPr/>
        </p:nvPicPr>
        <p:blipFill>
          <a:blip r:embed="rId4" cstate="screen"/>
          <a:srcRect/>
          <a:stretch>
            <a:fillRect/>
          </a:stretch>
        </p:blipFill>
        <p:spPr bwMode="auto">
          <a:xfrm>
            <a:off x="3635896" y="3389162"/>
            <a:ext cx="2520280" cy="1818234"/>
          </a:xfrm>
          <a:prstGeom prst="rect">
            <a:avLst/>
          </a:prstGeom>
          <a:noFill/>
        </p:spPr>
      </p:pic>
      <p:pic>
        <p:nvPicPr>
          <p:cNvPr id="4098" name="Picture 2" descr="M:\Espace Marine\Tourisme de Mémoire\PROMOTION\2015\US\Lancement expo Anne Morgan Présentation presse américaine\Logos\logo-label_centenaire_14_18-circ-pos-cmjn image.jpg"/>
          <p:cNvPicPr>
            <a:picLocks noChangeAspect="1" noChangeArrowheads="1"/>
          </p:cNvPicPr>
          <p:nvPr/>
        </p:nvPicPr>
        <p:blipFill>
          <a:blip r:embed="rId5" cstate="screen"/>
          <a:srcRect/>
          <a:stretch>
            <a:fillRect/>
          </a:stretch>
        </p:blipFill>
        <p:spPr bwMode="auto">
          <a:xfrm>
            <a:off x="6876256" y="3766306"/>
            <a:ext cx="1080120" cy="1080120"/>
          </a:xfrm>
          <a:prstGeom prst="rect">
            <a:avLst/>
          </a:prstGeom>
          <a:noFill/>
        </p:spPr>
      </p:pic>
    </p:spTree>
    <p:extLst>
      <p:ext uri="{BB962C8B-B14F-4D97-AF65-F5344CB8AC3E}">
        <p14:creationId xmlns:p14="http://schemas.microsoft.com/office/powerpoint/2010/main" val="3448762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pic>
        <p:nvPicPr>
          <p:cNvPr id="9" name="Picture 5"/>
          <p:cNvPicPr>
            <a:picLocks noChangeAspect="1" noChangeArrowheads="1"/>
          </p:cNvPicPr>
          <p:nvPr/>
        </p:nvPicPr>
        <p:blipFill>
          <a:blip r:embed="rId2" cstate="screen"/>
          <a:srcRect/>
          <a:stretch>
            <a:fillRect/>
          </a:stretch>
        </p:blipFill>
        <p:spPr bwMode="auto">
          <a:xfrm>
            <a:off x="251520" y="1844824"/>
            <a:ext cx="1797120" cy="2547628"/>
          </a:xfrm>
          <a:prstGeom prst="rect">
            <a:avLst/>
          </a:prstGeom>
          <a:ln>
            <a:noFill/>
          </a:ln>
          <a:effectLst>
            <a:outerShdw blurRad="292100" dist="139700" dir="2700000" algn="tl" rotWithShape="0">
              <a:srgbClr val="333333">
                <a:alpha val="65000"/>
              </a:srgbClr>
            </a:outerShdw>
          </a:effectLst>
        </p:spPr>
      </p:pic>
      <p:grpSp>
        <p:nvGrpSpPr>
          <p:cNvPr id="10" name="Groupe 9"/>
          <p:cNvGrpSpPr/>
          <p:nvPr/>
        </p:nvGrpSpPr>
        <p:grpSpPr>
          <a:xfrm>
            <a:off x="4361394" y="1142041"/>
            <a:ext cx="2494428" cy="4057406"/>
            <a:chOff x="4171379" y="1142041"/>
            <a:chExt cx="2494428" cy="4057406"/>
          </a:xfrm>
        </p:grpSpPr>
        <p:pic>
          <p:nvPicPr>
            <p:cNvPr id="11" name="Picture 9"/>
            <p:cNvPicPr>
              <a:picLocks noChangeAspect="1" noChangeArrowheads="1"/>
            </p:cNvPicPr>
            <p:nvPr/>
          </p:nvPicPr>
          <p:blipFill>
            <a:blip r:embed="rId3" cstate="screen"/>
            <a:srcRect/>
            <a:stretch>
              <a:fillRect/>
            </a:stretch>
          </p:blipFill>
          <p:spPr bwMode="auto">
            <a:xfrm>
              <a:off x="4616913" y="1142041"/>
              <a:ext cx="1637280" cy="2307122"/>
            </a:xfrm>
            <a:prstGeom prst="rect">
              <a:avLst/>
            </a:prstGeom>
            <a:ln>
              <a:noFill/>
            </a:ln>
            <a:effectLst>
              <a:outerShdw blurRad="292100" dist="139700" dir="2700000" algn="tl" rotWithShape="0">
                <a:srgbClr val="333333">
                  <a:alpha val="65000"/>
                </a:srgbClr>
              </a:outerShdw>
            </a:effectLst>
          </p:spPr>
        </p:pic>
        <p:pic>
          <p:nvPicPr>
            <p:cNvPr id="12" name="Picture 8"/>
            <p:cNvPicPr>
              <a:picLocks noChangeAspect="1" noChangeArrowheads="1"/>
            </p:cNvPicPr>
            <p:nvPr/>
          </p:nvPicPr>
          <p:blipFill>
            <a:blip r:embed="rId4" cstate="screen"/>
            <a:srcRect/>
            <a:stretch>
              <a:fillRect/>
            </a:stretch>
          </p:blipFill>
          <p:spPr bwMode="auto">
            <a:xfrm rot="686493">
              <a:off x="4171379" y="3442930"/>
              <a:ext cx="2494428" cy="1756517"/>
            </a:xfrm>
            <a:prstGeom prst="rect">
              <a:avLst/>
            </a:prstGeom>
            <a:ln>
              <a:noFill/>
            </a:ln>
            <a:effectLst>
              <a:outerShdw blurRad="292100" dist="139700" dir="2700000" algn="tl" rotWithShape="0">
                <a:srgbClr val="333333">
                  <a:alpha val="65000"/>
                </a:srgbClr>
              </a:outerShdw>
            </a:effectLst>
          </p:spPr>
        </p:pic>
      </p:grpSp>
      <p:pic>
        <p:nvPicPr>
          <p:cNvPr id="13" name="Picture 10"/>
          <p:cNvPicPr>
            <a:picLocks noChangeAspect="1" noChangeArrowheads="1"/>
          </p:cNvPicPr>
          <p:nvPr/>
        </p:nvPicPr>
        <p:blipFill>
          <a:blip r:embed="rId5" cstate="screen"/>
          <a:srcRect/>
          <a:stretch>
            <a:fillRect/>
          </a:stretch>
        </p:blipFill>
        <p:spPr bwMode="auto">
          <a:xfrm>
            <a:off x="7165936" y="1628800"/>
            <a:ext cx="1870560" cy="2613875"/>
          </a:xfrm>
          <a:prstGeom prst="rect">
            <a:avLst/>
          </a:prstGeom>
          <a:noFill/>
          <a:ln w="9525">
            <a:noFill/>
            <a:miter lim="800000"/>
            <a:headEnd/>
            <a:tailEnd/>
          </a:ln>
        </p:spPr>
      </p:pic>
      <p:sp>
        <p:nvSpPr>
          <p:cNvPr id="22" name="ZoneTexte 6"/>
          <p:cNvSpPr txBox="1">
            <a:spLocks noChangeArrowheads="1"/>
          </p:cNvSpPr>
          <p:nvPr/>
        </p:nvSpPr>
        <p:spPr bwMode="auto">
          <a:xfrm>
            <a:off x="179512" y="4795448"/>
            <a:ext cx="2155680" cy="422310"/>
          </a:xfrm>
          <a:prstGeom prst="rect">
            <a:avLst/>
          </a:prstGeom>
          <a:noFill/>
          <a:ln w="9525">
            <a:noFill/>
            <a:miter lim="800000"/>
            <a:headEnd/>
            <a:tailEnd/>
          </a:ln>
        </p:spPr>
        <p:txBody>
          <a:bodyPr lIns="82945" tIns="41473" rIns="82945" bIns="41473">
            <a:spAutoFit/>
          </a:bodyPr>
          <a:lstStyle/>
          <a:p>
            <a:pPr algn="ctr"/>
            <a:r>
              <a:rPr lang="fr-FR" sz="1100" b="1" dirty="0" smtClean="0"/>
              <a:t>Brochure </a:t>
            </a:r>
            <a:r>
              <a:rPr lang="fr-FR" sz="1100" b="1" dirty="0"/>
              <a:t>commerciale </a:t>
            </a:r>
            <a:r>
              <a:rPr lang="fr-FR" sz="1100" b="1" dirty="0" smtClean="0"/>
              <a:t> Western Front en 5 versions</a:t>
            </a:r>
            <a:endParaRPr lang="fr-FR" sz="1100" b="1" dirty="0"/>
          </a:p>
        </p:txBody>
      </p:sp>
      <p:sp>
        <p:nvSpPr>
          <p:cNvPr id="23" name="ZoneTexte 12"/>
          <p:cNvSpPr txBox="1">
            <a:spLocks noChangeArrowheads="1"/>
          </p:cNvSpPr>
          <p:nvPr/>
        </p:nvSpPr>
        <p:spPr bwMode="auto">
          <a:xfrm>
            <a:off x="4830727" y="5597624"/>
            <a:ext cx="2024640" cy="253033"/>
          </a:xfrm>
          <a:prstGeom prst="rect">
            <a:avLst/>
          </a:prstGeom>
          <a:noFill/>
          <a:ln w="9525">
            <a:noFill/>
            <a:miter lim="800000"/>
            <a:headEnd/>
            <a:tailEnd/>
          </a:ln>
        </p:spPr>
        <p:txBody>
          <a:bodyPr lIns="82945" tIns="41473" rIns="82945" bIns="41473">
            <a:spAutoFit/>
          </a:bodyPr>
          <a:lstStyle/>
          <a:p>
            <a:pPr algn="ctr"/>
            <a:r>
              <a:rPr lang="fr-FR" sz="1100" b="1" dirty="0" smtClean="0"/>
              <a:t>Dossier Presse</a:t>
            </a:r>
            <a:endParaRPr lang="fr-FR" sz="1100" b="1" dirty="0"/>
          </a:p>
        </p:txBody>
      </p:sp>
      <p:sp>
        <p:nvSpPr>
          <p:cNvPr id="24" name="ZoneTexte 14"/>
          <p:cNvSpPr txBox="1">
            <a:spLocks noChangeArrowheads="1"/>
          </p:cNvSpPr>
          <p:nvPr/>
        </p:nvSpPr>
        <p:spPr bwMode="auto">
          <a:xfrm>
            <a:off x="7274880" y="4626958"/>
            <a:ext cx="1765911" cy="250586"/>
          </a:xfrm>
          <a:prstGeom prst="rect">
            <a:avLst/>
          </a:prstGeom>
          <a:noFill/>
          <a:ln w="9525">
            <a:noFill/>
            <a:miter lim="800000"/>
            <a:headEnd/>
            <a:tailEnd/>
          </a:ln>
        </p:spPr>
        <p:txBody>
          <a:bodyPr wrap="square" lIns="82945" tIns="41473" rIns="82945" bIns="41473">
            <a:spAutoFit/>
          </a:bodyPr>
          <a:lstStyle/>
          <a:p>
            <a:pPr algn="ctr"/>
            <a:r>
              <a:rPr lang="fr-FR" sz="1100" b="1" dirty="0" smtClean="0"/>
              <a:t>Affiche</a:t>
            </a:r>
            <a:endParaRPr lang="fr-FR" sz="1100" b="1" dirty="0"/>
          </a:p>
        </p:txBody>
      </p:sp>
      <p:grpSp>
        <p:nvGrpSpPr>
          <p:cNvPr id="25" name="Groupe 24"/>
          <p:cNvGrpSpPr/>
          <p:nvPr/>
        </p:nvGrpSpPr>
        <p:grpSpPr>
          <a:xfrm>
            <a:off x="2771800" y="692696"/>
            <a:ext cx="1296144" cy="5490748"/>
            <a:chOff x="2195736" y="1196752"/>
            <a:chExt cx="1296144" cy="5490748"/>
          </a:xfrm>
        </p:grpSpPr>
        <p:grpSp>
          <p:nvGrpSpPr>
            <p:cNvPr id="26" name="Groupe 23"/>
            <p:cNvGrpSpPr/>
            <p:nvPr/>
          </p:nvGrpSpPr>
          <p:grpSpPr>
            <a:xfrm>
              <a:off x="2339752" y="1196752"/>
              <a:ext cx="1058399" cy="2482820"/>
              <a:chOff x="2331361" y="1856356"/>
              <a:chExt cx="1058399" cy="2482820"/>
            </a:xfrm>
          </p:grpSpPr>
          <p:pic>
            <p:nvPicPr>
              <p:cNvPr id="31" name="Picture 6"/>
              <p:cNvPicPr>
                <a:picLocks noChangeAspect="1" noChangeArrowheads="1"/>
              </p:cNvPicPr>
              <p:nvPr/>
            </p:nvPicPr>
            <p:blipFill>
              <a:blip r:embed="rId6" cstate="screen"/>
              <a:srcRect/>
              <a:stretch>
                <a:fillRect/>
              </a:stretch>
            </p:blipFill>
            <p:spPr bwMode="auto">
              <a:xfrm rot="967442">
                <a:off x="2331361" y="1856356"/>
                <a:ext cx="987840" cy="1407027"/>
              </a:xfrm>
              <a:prstGeom prst="rect">
                <a:avLst/>
              </a:prstGeom>
              <a:ln>
                <a:noFill/>
              </a:ln>
              <a:effectLst>
                <a:outerShdw blurRad="292100" dist="139700" dir="2700000" algn="tl" rotWithShape="0">
                  <a:srgbClr val="333333">
                    <a:alpha val="65000"/>
                  </a:srgbClr>
                </a:outerShdw>
              </a:effectLst>
            </p:spPr>
          </p:pic>
          <p:pic>
            <p:nvPicPr>
              <p:cNvPr id="32" name="Picture 7"/>
              <p:cNvPicPr>
                <a:picLocks noChangeAspect="1" noChangeArrowheads="1"/>
              </p:cNvPicPr>
              <p:nvPr/>
            </p:nvPicPr>
            <p:blipFill>
              <a:blip r:embed="rId7" cstate="screen"/>
              <a:srcRect/>
              <a:stretch>
                <a:fillRect/>
              </a:stretch>
            </p:blipFill>
            <p:spPr bwMode="auto">
              <a:xfrm rot="20929848">
                <a:off x="2468160" y="3048801"/>
                <a:ext cx="921600" cy="1290375"/>
              </a:xfrm>
              <a:prstGeom prst="rect">
                <a:avLst/>
              </a:prstGeom>
              <a:ln>
                <a:noFill/>
              </a:ln>
              <a:effectLst>
                <a:outerShdw blurRad="292100" dist="139700" dir="2700000" algn="tl" rotWithShape="0">
                  <a:srgbClr val="333333">
                    <a:alpha val="65000"/>
                  </a:srgbClr>
                </a:outerShdw>
              </a:effectLst>
            </p:spPr>
          </p:pic>
        </p:grpSp>
        <p:sp>
          <p:nvSpPr>
            <p:cNvPr id="27" name="ZoneTexte 9"/>
            <p:cNvSpPr txBox="1">
              <a:spLocks noChangeArrowheads="1"/>
            </p:cNvSpPr>
            <p:nvPr/>
          </p:nvSpPr>
          <p:spPr bwMode="auto">
            <a:xfrm>
              <a:off x="2195736" y="3861048"/>
              <a:ext cx="1189456" cy="253033"/>
            </a:xfrm>
            <a:prstGeom prst="rect">
              <a:avLst/>
            </a:prstGeom>
            <a:noFill/>
            <a:ln w="9525">
              <a:noFill/>
              <a:miter lim="800000"/>
              <a:headEnd/>
              <a:tailEnd/>
            </a:ln>
          </p:spPr>
          <p:txBody>
            <a:bodyPr wrap="square" lIns="82945" tIns="41473" rIns="82945" bIns="41473">
              <a:spAutoFit/>
            </a:bodyPr>
            <a:lstStyle/>
            <a:p>
              <a:r>
                <a:rPr lang="fr-FR" sz="1100" b="1" dirty="0" err="1"/>
                <a:t>Flyer</a:t>
              </a:r>
              <a:r>
                <a:rPr lang="fr-FR" sz="1100" b="1" dirty="0"/>
                <a:t> </a:t>
              </a:r>
              <a:r>
                <a:rPr lang="fr-FR" sz="1100" b="1" dirty="0" smtClean="0"/>
                <a:t>US - Canada</a:t>
              </a:r>
              <a:endParaRPr lang="fr-FR" sz="1100" b="1" dirty="0"/>
            </a:p>
          </p:txBody>
        </p:sp>
        <p:grpSp>
          <p:nvGrpSpPr>
            <p:cNvPr id="28" name="Groupe 11"/>
            <p:cNvGrpSpPr/>
            <p:nvPr/>
          </p:nvGrpSpPr>
          <p:grpSpPr>
            <a:xfrm>
              <a:off x="2276674" y="4293096"/>
              <a:ext cx="1215206" cy="2394404"/>
              <a:chOff x="-5281542" y="4293096"/>
              <a:chExt cx="2179402" cy="4039715"/>
            </a:xfrm>
          </p:grpSpPr>
          <p:pic>
            <p:nvPicPr>
              <p:cNvPr id="29" name="Picture 5"/>
              <p:cNvPicPr>
                <a:picLocks noChangeAspect="1" noChangeArrowheads="1"/>
              </p:cNvPicPr>
              <p:nvPr/>
            </p:nvPicPr>
            <p:blipFill>
              <a:blip r:embed="rId8" cstate="screen"/>
              <a:srcRect/>
              <a:stretch>
                <a:fillRect/>
              </a:stretch>
            </p:blipFill>
            <p:spPr bwMode="auto">
              <a:xfrm>
                <a:off x="-5281542" y="4293096"/>
                <a:ext cx="1675928" cy="2232248"/>
              </a:xfrm>
              <a:prstGeom prst="rect">
                <a:avLst/>
              </a:prstGeom>
              <a:noFill/>
              <a:ln w="9525">
                <a:noFill/>
                <a:miter lim="800000"/>
                <a:headEnd/>
                <a:tailEnd/>
              </a:ln>
            </p:spPr>
          </p:pic>
          <p:pic>
            <p:nvPicPr>
              <p:cNvPr id="30" name="Picture 6"/>
              <p:cNvPicPr>
                <a:picLocks noChangeAspect="1" noChangeArrowheads="1"/>
              </p:cNvPicPr>
              <p:nvPr/>
            </p:nvPicPr>
            <p:blipFill>
              <a:blip r:embed="rId9" cstate="screen"/>
              <a:srcRect/>
              <a:stretch>
                <a:fillRect/>
              </a:stretch>
            </p:blipFill>
            <p:spPr bwMode="auto">
              <a:xfrm rot="20669399">
                <a:off x="-4741077" y="6137448"/>
                <a:ext cx="1638937" cy="2195363"/>
              </a:xfrm>
              <a:prstGeom prst="rect">
                <a:avLst/>
              </a:prstGeom>
              <a:noFill/>
              <a:ln w="9525">
                <a:noFill/>
                <a:miter lim="800000"/>
                <a:headEnd/>
                <a:tailEnd/>
              </a:ln>
            </p:spPr>
          </p:pic>
        </p:grpSp>
      </p:grpSp>
    </p:spTree>
    <p:extLst>
      <p:ext uri="{BB962C8B-B14F-4D97-AF65-F5344CB8AC3E}">
        <p14:creationId xmlns:p14="http://schemas.microsoft.com/office/powerpoint/2010/main" val="1862951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19" name="ZoneTexte 6"/>
          <p:cNvSpPr txBox="1">
            <a:spLocks noChangeArrowheads="1"/>
          </p:cNvSpPr>
          <p:nvPr/>
        </p:nvSpPr>
        <p:spPr bwMode="auto">
          <a:xfrm>
            <a:off x="323528" y="2132856"/>
            <a:ext cx="2155680" cy="253033"/>
          </a:xfrm>
          <a:prstGeom prst="rect">
            <a:avLst/>
          </a:prstGeom>
          <a:noFill/>
          <a:ln w="9525">
            <a:noFill/>
            <a:miter lim="800000"/>
            <a:headEnd/>
            <a:tailEnd/>
          </a:ln>
        </p:spPr>
        <p:txBody>
          <a:bodyPr lIns="82945" tIns="41473" rIns="82945" bIns="41473">
            <a:spAutoFit/>
          </a:bodyPr>
          <a:lstStyle/>
          <a:p>
            <a:pPr algn="ctr"/>
            <a:r>
              <a:rPr lang="fr-FR" sz="1100" b="1" dirty="0"/>
              <a:t>Film tourisme de mémoire EN/FR</a:t>
            </a:r>
          </a:p>
        </p:txBody>
      </p:sp>
      <p:pic>
        <p:nvPicPr>
          <p:cNvPr id="20" name="Picture 2"/>
          <p:cNvPicPr>
            <a:picLocks noChangeAspect="1" noChangeArrowheads="1"/>
          </p:cNvPicPr>
          <p:nvPr/>
        </p:nvPicPr>
        <p:blipFill>
          <a:blip r:embed="rId2" cstate="screen"/>
          <a:srcRect/>
          <a:stretch>
            <a:fillRect/>
          </a:stretch>
        </p:blipFill>
        <p:spPr bwMode="auto">
          <a:xfrm>
            <a:off x="179512" y="2420888"/>
            <a:ext cx="2806560" cy="1697938"/>
          </a:xfrm>
          <a:prstGeom prst="rect">
            <a:avLst/>
          </a:prstGeom>
          <a:ln>
            <a:noFill/>
          </a:ln>
          <a:effectLst>
            <a:outerShdw blurRad="292100" dist="139700" dir="2700000" algn="tl" rotWithShape="0">
              <a:srgbClr val="333333">
                <a:alpha val="65000"/>
              </a:srgbClr>
            </a:outerShdw>
          </a:effectLst>
        </p:spPr>
      </p:pic>
      <p:sp>
        <p:nvSpPr>
          <p:cNvPr id="21" name="ZoneTexte 11"/>
          <p:cNvSpPr txBox="1">
            <a:spLocks noChangeArrowheads="1"/>
          </p:cNvSpPr>
          <p:nvPr/>
        </p:nvSpPr>
        <p:spPr bwMode="auto">
          <a:xfrm>
            <a:off x="2195736" y="764704"/>
            <a:ext cx="2155680" cy="252027"/>
          </a:xfrm>
          <a:prstGeom prst="rect">
            <a:avLst/>
          </a:prstGeom>
          <a:noFill/>
          <a:ln w="9525">
            <a:noFill/>
            <a:miter lim="800000"/>
            <a:headEnd/>
            <a:tailEnd/>
          </a:ln>
        </p:spPr>
        <p:txBody>
          <a:bodyPr lIns="82945" tIns="41473" rIns="82945" bIns="41473">
            <a:spAutoFit/>
          </a:bodyPr>
          <a:lstStyle/>
          <a:p>
            <a:r>
              <a:rPr lang="fr-FR" sz="1100" b="1" dirty="0"/>
              <a:t>Stand centenaire</a:t>
            </a:r>
          </a:p>
        </p:txBody>
      </p:sp>
      <p:pic>
        <p:nvPicPr>
          <p:cNvPr id="25" name="Picture 3"/>
          <p:cNvPicPr>
            <a:picLocks noChangeAspect="1" noChangeArrowheads="1"/>
          </p:cNvPicPr>
          <p:nvPr/>
        </p:nvPicPr>
        <p:blipFill>
          <a:blip r:embed="rId3" cstate="screen"/>
          <a:srcRect/>
          <a:stretch>
            <a:fillRect/>
          </a:stretch>
        </p:blipFill>
        <p:spPr bwMode="auto">
          <a:xfrm>
            <a:off x="3563888" y="332656"/>
            <a:ext cx="4921920" cy="2808295"/>
          </a:xfrm>
          <a:prstGeom prst="rect">
            <a:avLst/>
          </a:prstGeom>
          <a:ln>
            <a:noFill/>
          </a:ln>
          <a:effectLst>
            <a:outerShdw blurRad="292100" dist="139700" dir="2700000" algn="tl" rotWithShape="0">
              <a:srgbClr val="333333">
                <a:alpha val="65000"/>
              </a:srgbClr>
            </a:outerShdw>
          </a:effectLst>
        </p:spPr>
      </p:pic>
      <p:pic>
        <p:nvPicPr>
          <p:cNvPr id="33" name="Picture 6"/>
          <p:cNvPicPr>
            <a:picLocks noChangeAspect="1" noChangeArrowheads="1"/>
          </p:cNvPicPr>
          <p:nvPr/>
        </p:nvPicPr>
        <p:blipFill>
          <a:blip r:embed="rId4" cstate="screen"/>
          <a:srcRect/>
          <a:stretch>
            <a:fillRect/>
          </a:stretch>
        </p:blipFill>
        <p:spPr bwMode="auto">
          <a:xfrm>
            <a:off x="4963680" y="3264823"/>
            <a:ext cx="1501920" cy="2384890"/>
          </a:xfrm>
          <a:prstGeom prst="rect">
            <a:avLst/>
          </a:prstGeom>
          <a:ln>
            <a:noFill/>
          </a:ln>
          <a:effectLst>
            <a:outerShdw blurRad="292100" dist="139700" dir="2700000" algn="tl" rotWithShape="0">
              <a:srgbClr val="333333">
                <a:alpha val="65000"/>
              </a:srgbClr>
            </a:outerShdw>
          </a:effectLst>
        </p:spPr>
      </p:pic>
      <p:sp>
        <p:nvSpPr>
          <p:cNvPr id="34" name="ZoneTexte 16"/>
          <p:cNvSpPr txBox="1">
            <a:spLocks noChangeArrowheads="1"/>
          </p:cNvSpPr>
          <p:nvPr/>
        </p:nvSpPr>
        <p:spPr bwMode="auto">
          <a:xfrm>
            <a:off x="3419872" y="5733256"/>
            <a:ext cx="2155680" cy="223224"/>
          </a:xfrm>
          <a:prstGeom prst="rect">
            <a:avLst/>
          </a:prstGeom>
          <a:noFill/>
          <a:ln w="9525">
            <a:noFill/>
            <a:miter lim="800000"/>
            <a:headEnd/>
            <a:tailEnd/>
          </a:ln>
        </p:spPr>
        <p:txBody>
          <a:bodyPr lIns="82945" tIns="41473" rIns="82945" bIns="41473">
            <a:spAutoFit/>
          </a:bodyPr>
          <a:lstStyle/>
          <a:p>
            <a:r>
              <a:rPr lang="fr-FR" sz="900" i="1" dirty="0"/>
              <a:t>Signalétique </a:t>
            </a:r>
            <a:r>
              <a:rPr lang="fr-FR" sz="900" i="1" dirty="0" smtClean="0"/>
              <a:t>partenaires</a:t>
            </a:r>
            <a:endParaRPr lang="fr-FR" sz="900" i="1" dirty="0"/>
          </a:p>
        </p:txBody>
      </p:sp>
      <p:sp>
        <p:nvSpPr>
          <p:cNvPr id="35" name="ZoneTexte 17"/>
          <p:cNvSpPr txBox="1">
            <a:spLocks noChangeArrowheads="1"/>
          </p:cNvSpPr>
          <p:nvPr/>
        </p:nvSpPr>
        <p:spPr bwMode="auto">
          <a:xfrm>
            <a:off x="5878080" y="5715961"/>
            <a:ext cx="2155680" cy="223223"/>
          </a:xfrm>
          <a:prstGeom prst="rect">
            <a:avLst/>
          </a:prstGeom>
          <a:noFill/>
          <a:ln w="9525">
            <a:noFill/>
            <a:miter lim="800000"/>
            <a:headEnd/>
            <a:tailEnd/>
          </a:ln>
        </p:spPr>
        <p:txBody>
          <a:bodyPr lIns="82945" tIns="41473" rIns="82945" bIns="41473">
            <a:spAutoFit/>
          </a:bodyPr>
          <a:lstStyle/>
          <a:p>
            <a:r>
              <a:rPr lang="fr-FR" sz="900" i="1" dirty="0"/>
              <a:t>Habillage arches</a:t>
            </a:r>
          </a:p>
        </p:txBody>
      </p:sp>
      <p:pic>
        <p:nvPicPr>
          <p:cNvPr id="2050" name="Picture 2"/>
          <p:cNvPicPr>
            <a:picLocks noChangeAspect="1" noChangeArrowheads="1"/>
          </p:cNvPicPr>
          <p:nvPr/>
        </p:nvPicPr>
        <p:blipFill>
          <a:blip r:embed="rId5" cstate="screen"/>
          <a:srcRect/>
          <a:stretch>
            <a:fillRect/>
          </a:stretch>
        </p:blipFill>
        <p:spPr bwMode="auto">
          <a:xfrm>
            <a:off x="3440777" y="2996952"/>
            <a:ext cx="1203231" cy="2664296"/>
          </a:xfrm>
          <a:prstGeom prst="rect">
            <a:avLst/>
          </a:prstGeom>
          <a:noFill/>
          <a:ln w="9525">
            <a:noFill/>
            <a:miter lim="800000"/>
            <a:headEnd/>
            <a:tailEnd/>
          </a:ln>
        </p:spPr>
      </p:pic>
      <p:pic>
        <p:nvPicPr>
          <p:cNvPr id="2051" name="Picture 3" descr="image001"/>
          <p:cNvPicPr>
            <a:picLocks noChangeAspect="1" noChangeArrowheads="1"/>
          </p:cNvPicPr>
          <p:nvPr/>
        </p:nvPicPr>
        <p:blipFill>
          <a:blip r:embed="rId6" cstate="screen"/>
          <a:srcRect/>
          <a:stretch>
            <a:fillRect/>
          </a:stretch>
        </p:blipFill>
        <p:spPr bwMode="auto">
          <a:xfrm>
            <a:off x="6588224" y="3284983"/>
            <a:ext cx="1512168" cy="23762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25472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916832"/>
            <a:ext cx="7772400" cy="1362075"/>
          </a:xfrm>
        </p:spPr>
        <p:txBody>
          <a:bodyPr>
            <a:normAutofit fontScale="90000"/>
          </a:bodyPr>
          <a:lstStyle/>
          <a:p>
            <a:r>
              <a:rPr lang="fr-FR" u="sng" dirty="0" smtClean="0"/>
              <a:t>ATELIER 3</a:t>
            </a:r>
            <a:r>
              <a:rPr lang="fr-FR" dirty="0" smtClean="0"/>
              <a:t/>
            </a:r>
            <a:br>
              <a:rPr lang="fr-FR" dirty="0" smtClean="0"/>
            </a:br>
            <a:r>
              <a:rPr lang="fr-FR" dirty="0" smtClean="0"/>
              <a:t/>
            </a:r>
            <a:br>
              <a:rPr lang="fr-FR" dirty="0" smtClean="0"/>
            </a:br>
            <a:r>
              <a:rPr lang="fr-FR" dirty="0" smtClean="0"/>
              <a:t>Le contrat de destination</a:t>
            </a:r>
            <a:br>
              <a:rPr lang="fr-FR" dirty="0" smtClean="0"/>
            </a:br>
            <a:r>
              <a:rPr lang="fr-FR" sz="900" dirty="0" smtClean="0"/>
              <a:t/>
            </a:r>
            <a:br>
              <a:rPr lang="fr-FR" sz="900" dirty="0" smtClean="0"/>
            </a:br>
            <a:r>
              <a:rPr lang="fr-FR" sz="3100" dirty="0" smtClean="0"/>
              <a:t>un outil d’intégration des stratégies Touristiques des territoires</a:t>
            </a:r>
            <a:endParaRPr lang="fr-FR" sz="3100" dirty="0"/>
          </a:p>
        </p:txBody>
      </p:sp>
    </p:spTree>
    <p:extLst>
      <p:ext uri="{BB962C8B-B14F-4D97-AF65-F5344CB8AC3E}">
        <p14:creationId xmlns:p14="http://schemas.microsoft.com/office/powerpoint/2010/main" val="3993397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251520" y="1604231"/>
            <a:ext cx="8208912" cy="4524315"/>
          </a:xfrm>
          <a:prstGeom prst="rect">
            <a:avLst/>
          </a:prstGeom>
        </p:spPr>
        <p:txBody>
          <a:bodyPr wrap="square">
            <a:spAutoFit/>
          </a:bodyPr>
          <a:lstStyle/>
          <a:p>
            <a:pPr indent="-342900"/>
            <a:r>
              <a:rPr lang="fr-FR" sz="1600" b="1" i="1" u="sng" dirty="0" smtClean="0">
                <a:latin typeface="Frutiger LT Std 45 Light"/>
                <a:cs typeface="Arial" pitchFamily="34" charset="0"/>
              </a:rPr>
              <a:t>2- Définition d’un plan d’actions sur 3 ans </a:t>
            </a:r>
            <a:endParaRPr lang="fr-FR" sz="1600" b="1" i="1" dirty="0" smtClean="0">
              <a:latin typeface="Frutiger LT Std 45 Light"/>
              <a:cs typeface="Arial" pitchFamily="34" charset="0"/>
            </a:endParaRPr>
          </a:p>
          <a:p>
            <a:pPr indent="-342900"/>
            <a:endParaRPr lang="fr-FR" sz="1200" dirty="0" smtClean="0">
              <a:latin typeface="Frutiger LT Std 45 Light"/>
              <a:cs typeface="Arial" pitchFamily="34" charset="0"/>
            </a:endParaRPr>
          </a:p>
          <a:p>
            <a:pPr indent="-342900" algn="ctr"/>
            <a:endParaRPr lang="fr-FR" sz="1200" dirty="0" smtClean="0">
              <a:latin typeface="Frutiger LT Std 45 Light"/>
              <a:cs typeface="Arial" pitchFamily="34" charset="0"/>
            </a:endParaRPr>
          </a:p>
          <a:p>
            <a:pPr indent="-342900" algn="ctr"/>
            <a:endParaRPr lang="fr-FR" sz="1200" dirty="0" smtClean="0">
              <a:latin typeface="Frutiger LT Std 45 Light"/>
              <a:cs typeface="Arial" pitchFamily="34" charset="0"/>
            </a:endParaRPr>
          </a:p>
          <a:p>
            <a:pPr marL="0" lvl="1"/>
            <a:r>
              <a:rPr lang="fr-FR" sz="1200" b="1" dirty="0" smtClean="0">
                <a:latin typeface="Frutiger LT Std 45 Light"/>
                <a:cs typeface="Arial" pitchFamily="34" charset="0"/>
              </a:rPr>
              <a:t>	</a:t>
            </a:r>
          </a:p>
          <a:p>
            <a:pPr marL="0" lvl="1"/>
            <a:r>
              <a:rPr lang="fr-FR" sz="1200" b="1" dirty="0" smtClean="0">
                <a:latin typeface="Frutiger LT Std 45 Light"/>
                <a:cs typeface="Arial" pitchFamily="34" charset="0"/>
              </a:rPr>
              <a:t>	</a:t>
            </a:r>
          </a:p>
          <a:p>
            <a:pPr marL="0" lvl="1"/>
            <a:endParaRPr lang="fr-FR" sz="1200" b="1" dirty="0" smtClean="0">
              <a:latin typeface="Frutiger LT Std 45 Light"/>
              <a:cs typeface="Arial" pitchFamily="34" charset="0"/>
            </a:endParaRPr>
          </a:p>
          <a:p>
            <a:pPr marL="0" lvl="1"/>
            <a:endParaRPr lang="fr-FR" sz="1200" dirty="0" smtClean="0">
              <a:latin typeface="Frutiger LT Std 45 Light"/>
              <a:cs typeface="Arial" pitchFamily="34" charset="0"/>
            </a:endParaRPr>
          </a:p>
          <a:p>
            <a:endParaRPr lang="fr-FR" sz="1200" dirty="0" smtClean="0">
              <a:latin typeface="Frutiger LT Std 45 Light"/>
              <a:cs typeface="Arial" pitchFamily="34" charset="0"/>
            </a:endParaRPr>
          </a:p>
          <a:p>
            <a:endParaRPr lang="fr-FR" sz="1200" dirty="0" smtClean="0">
              <a:latin typeface="Frutiger LT Std 45 Light"/>
              <a:cs typeface="Arial" pitchFamily="34" charset="0"/>
            </a:endParaRPr>
          </a:p>
          <a:p>
            <a:endParaRPr lang="fr-FR" sz="1200" dirty="0" smtClean="0">
              <a:latin typeface="Frutiger LT Std 45 Light"/>
              <a:cs typeface="Arial" pitchFamily="34" charset="0"/>
            </a:endParaRPr>
          </a:p>
          <a:p>
            <a:endParaRPr lang="fr-FR" sz="1200" dirty="0" smtClean="0">
              <a:latin typeface="Frutiger LT Std 45 Light"/>
              <a:cs typeface="Arial" pitchFamily="34" charset="0"/>
            </a:endParaRPr>
          </a:p>
          <a:p>
            <a:endParaRPr lang="fr-FR" sz="1200" dirty="0" smtClean="0">
              <a:latin typeface="Frutiger LT Std 45 Light"/>
              <a:cs typeface="Arial" pitchFamily="34" charset="0"/>
            </a:endParaRPr>
          </a:p>
          <a:p>
            <a:endParaRPr lang="fr-FR" sz="1200" dirty="0" smtClean="0">
              <a:latin typeface="Frutiger LT Std 45 Light"/>
              <a:cs typeface="Arial" pitchFamily="34" charset="0"/>
            </a:endParaRPr>
          </a:p>
          <a:p>
            <a:endParaRPr lang="fr-FR" sz="1200" dirty="0" smtClean="0">
              <a:latin typeface="Frutiger LT Std 45 Light"/>
              <a:cs typeface="Arial" pitchFamily="34" charset="0"/>
            </a:endParaRPr>
          </a:p>
          <a:p>
            <a:pPr marL="285750" indent="-285750">
              <a:buFont typeface="Wingdings" panose="05000000000000000000" pitchFamily="2" charset="2"/>
              <a:buChar char="Ø"/>
            </a:pPr>
            <a:r>
              <a:rPr lang="fr-FR" sz="1600" b="1" dirty="0" smtClean="0">
                <a:latin typeface="Frutiger LT Std 45 Light"/>
                <a:cs typeface="Arial" pitchFamily="34" charset="0"/>
              </a:rPr>
              <a:t>Une communication rythmée</a:t>
            </a:r>
            <a:r>
              <a:rPr lang="fr-FR" sz="1600" dirty="0" smtClean="0">
                <a:latin typeface="Frutiger LT Std 45 Light"/>
                <a:cs typeface="Arial" pitchFamily="34" charset="0"/>
              </a:rPr>
              <a:t> selon les grands événements liés aux commémorations et périodes clés pour certains marchés</a:t>
            </a:r>
          </a:p>
          <a:p>
            <a:pPr indent="-342900"/>
            <a:endParaRPr lang="fr-FR" sz="800" dirty="0" smtClean="0">
              <a:latin typeface="Frutiger LT Std 45 Light"/>
              <a:cs typeface="Arial" pitchFamily="34" charset="0"/>
            </a:endParaRPr>
          </a:p>
          <a:p>
            <a:pPr marL="0" lvl="1" indent="-342900"/>
            <a:endParaRPr lang="fr-FR" sz="1600" dirty="0" smtClean="0">
              <a:latin typeface="Frutiger LT Std 45 Light"/>
              <a:cs typeface="Arial" pitchFamily="34" charset="0"/>
            </a:endParaRPr>
          </a:p>
          <a:p>
            <a:pPr marL="0" lvl="1" indent="-342900">
              <a:buFont typeface="Wingdings" panose="05000000000000000000" pitchFamily="2" charset="2"/>
              <a:buChar char="Ø"/>
            </a:pPr>
            <a:r>
              <a:rPr lang="fr-FR" sz="1600" dirty="0" smtClean="0">
                <a:latin typeface="Frutiger LT Std 45 Light"/>
                <a:cs typeface="Arial" pitchFamily="34" charset="0"/>
              </a:rPr>
              <a:t>Des opérations montées en </a:t>
            </a:r>
            <a:r>
              <a:rPr lang="fr-FR" sz="1600" b="1" dirty="0" smtClean="0">
                <a:latin typeface="Frutiger LT Std 45 Light"/>
                <a:cs typeface="Arial" pitchFamily="34" charset="0"/>
              </a:rPr>
              <a:t>partenariat sur des formats variés</a:t>
            </a:r>
          </a:p>
          <a:p>
            <a:pPr lvl="1">
              <a:buFont typeface="Wingdings"/>
              <a:buChar char="Ø"/>
            </a:pPr>
            <a:endParaRPr lang="fr-FR" sz="1200" dirty="0" smtClean="0">
              <a:latin typeface="Frutiger LT Std 45 Light"/>
              <a:cs typeface="Arial" pitchFamily="34" charset="0"/>
            </a:endParaRPr>
          </a:p>
          <a:p>
            <a:pPr lvl="2"/>
            <a:endParaRPr lang="fr-FR" sz="1200" dirty="0" smtClean="0">
              <a:latin typeface="Frutiger LT Std 45 Light"/>
              <a:cs typeface="Arial" pitchFamily="34" charset="0"/>
            </a:endParaRPr>
          </a:p>
        </p:txBody>
      </p:sp>
      <p:sp>
        <p:nvSpPr>
          <p:cNvPr id="23554" name="AutoShape 2" descr="Résultat de recherche d'images pour &quot;drapeau anglai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556" name="AutoShape 4" descr="Résultat de recherche d'images pour &quot;drapeau anglai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558" name="AutoShape 6" descr="Résultat de recherche d'images pour &quot;drapeau anglai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560" name="AutoShape 8" descr="Résultat de recherche d'images pour &quot;drapeau anglai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3562" name="Picture 10" descr="Afficher l'image d'origine"/>
          <p:cNvPicPr>
            <a:picLocks noChangeAspect="1" noChangeArrowheads="1"/>
          </p:cNvPicPr>
          <p:nvPr/>
        </p:nvPicPr>
        <p:blipFill>
          <a:blip r:embed="rId3" cstate="screen"/>
          <a:srcRect/>
          <a:stretch>
            <a:fillRect/>
          </a:stretch>
        </p:blipFill>
        <p:spPr bwMode="auto">
          <a:xfrm>
            <a:off x="539552" y="2636913"/>
            <a:ext cx="648072" cy="416818"/>
          </a:xfrm>
          <a:prstGeom prst="rect">
            <a:avLst/>
          </a:prstGeom>
          <a:noFill/>
        </p:spPr>
      </p:pic>
      <p:pic>
        <p:nvPicPr>
          <p:cNvPr id="23564" name="Picture 12" descr="Afficher l'image d'origine"/>
          <p:cNvPicPr>
            <a:picLocks noChangeAspect="1" noChangeArrowheads="1"/>
          </p:cNvPicPr>
          <p:nvPr/>
        </p:nvPicPr>
        <p:blipFill>
          <a:blip r:embed="rId4" cstate="screen"/>
          <a:srcRect/>
          <a:stretch>
            <a:fillRect/>
          </a:stretch>
        </p:blipFill>
        <p:spPr bwMode="auto">
          <a:xfrm>
            <a:off x="1331640" y="2636912"/>
            <a:ext cx="648072" cy="420371"/>
          </a:xfrm>
          <a:prstGeom prst="rect">
            <a:avLst/>
          </a:prstGeom>
          <a:noFill/>
        </p:spPr>
      </p:pic>
      <p:pic>
        <p:nvPicPr>
          <p:cNvPr id="23568" name="Picture 16" descr="Drapeau de l'Australie"/>
          <p:cNvPicPr>
            <a:picLocks noChangeAspect="1" noChangeArrowheads="1"/>
          </p:cNvPicPr>
          <p:nvPr/>
        </p:nvPicPr>
        <p:blipFill>
          <a:blip r:embed="rId5" cstate="screen"/>
          <a:srcRect/>
          <a:stretch>
            <a:fillRect/>
          </a:stretch>
        </p:blipFill>
        <p:spPr bwMode="auto">
          <a:xfrm>
            <a:off x="2123728" y="2636912"/>
            <a:ext cx="655657" cy="401862"/>
          </a:xfrm>
          <a:prstGeom prst="rect">
            <a:avLst/>
          </a:prstGeom>
          <a:noFill/>
        </p:spPr>
      </p:pic>
      <p:pic>
        <p:nvPicPr>
          <p:cNvPr id="23570" name="Picture 18" descr="Drapeau de la Nouvelle-Zélande"/>
          <p:cNvPicPr>
            <a:picLocks noChangeAspect="1" noChangeArrowheads="1"/>
          </p:cNvPicPr>
          <p:nvPr/>
        </p:nvPicPr>
        <p:blipFill>
          <a:blip r:embed="rId6" cstate="screen"/>
          <a:srcRect/>
          <a:stretch>
            <a:fillRect/>
          </a:stretch>
        </p:blipFill>
        <p:spPr bwMode="auto">
          <a:xfrm>
            <a:off x="2843808" y="2636912"/>
            <a:ext cx="648072" cy="396658"/>
          </a:xfrm>
          <a:prstGeom prst="rect">
            <a:avLst/>
          </a:prstGeom>
          <a:noFill/>
        </p:spPr>
      </p:pic>
      <p:pic>
        <p:nvPicPr>
          <p:cNvPr id="23572" name="Picture 20" descr="Afficher l'image d'origine"/>
          <p:cNvPicPr>
            <a:picLocks noChangeAspect="1" noChangeArrowheads="1"/>
          </p:cNvPicPr>
          <p:nvPr/>
        </p:nvPicPr>
        <p:blipFill>
          <a:blip r:embed="rId7" cstate="screen"/>
          <a:srcRect/>
          <a:stretch>
            <a:fillRect/>
          </a:stretch>
        </p:blipFill>
        <p:spPr bwMode="auto">
          <a:xfrm>
            <a:off x="1187624" y="3212976"/>
            <a:ext cx="720080" cy="391431"/>
          </a:xfrm>
          <a:prstGeom prst="rect">
            <a:avLst/>
          </a:prstGeom>
          <a:noFill/>
        </p:spPr>
      </p:pic>
      <p:pic>
        <p:nvPicPr>
          <p:cNvPr id="23574" name="Picture 22" descr="Afficher l'image d'origine"/>
          <p:cNvPicPr>
            <a:picLocks noChangeAspect="1" noChangeArrowheads="1"/>
          </p:cNvPicPr>
          <p:nvPr/>
        </p:nvPicPr>
        <p:blipFill>
          <a:blip r:embed="rId8" cstate="screen"/>
          <a:srcRect/>
          <a:stretch>
            <a:fillRect/>
          </a:stretch>
        </p:blipFill>
        <p:spPr bwMode="auto">
          <a:xfrm>
            <a:off x="2051720" y="3212976"/>
            <a:ext cx="669967" cy="412471"/>
          </a:xfrm>
          <a:prstGeom prst="rect">
            <a:avLst/>
          </a:prstGeom>
          <a:noFill/>
        </p:spPr>
      </p:pic>
      <p:pic>
        <p:nvPicPr>
          <p:cNvPr id="17" name="Image 43" descr="pro.png"/>
          <p:cNvPicPr>
            <a:picLocks noChangeAspect="1"/>
          </p:cNvPicPr>
          <p:nvPr/>
        </p:nvPicPr>
        <p:blipFill>
          <a:blip r:embed="rId9" cstate="screen"/>
          <a:srcRect/>
          <a:stretch>
            <a:fillRect/>
          </a:stretch>
        </p:blipFill>
        <p:spPr bwMode="auto">
          <a:xfrm>
            <a:off x="5359003" y="2780928"/>
            <a:ext cx="365125" cy="936625"/>
          </a:xfrm>
          <a:prstGeom prst="rect">
            <a:avLst/>
          </a:prstGeom>
          <a:noFill/>
          <a:ln w="9525">
            <a:noFill/>
            <a:miter lim="800000"/>
            <a:headEnd/>
            <a:tailEnd/>
          </a:ln>
        </p:spPr>
      </p:pic>
      <p:pic>
        <p:nvPicPr>
          <p:cNvPr id="18" name="Image 39" descr="grand public.png"/>
          <p:cNvPicPr>
            <a:picLocks noChangeAspect="1"/>
          </p:cNvPicPr>
          <p:nvPr/>
        </p:nvPicPr>
        <p:blipFill>
          <a:blip r:embed="rId10" cstate="screen"/>
          <a:srcRect/>
          <a:stretch>
            <a:fillRect/>
          </a:stretch>
        </p:blipFill>
        <p:spPr bwMode="auto">
          <a:xfrm>
            <a:off x="7057379" y="2780928"/>
            <a:ext cx="754981" cy="936104"/>
          </a:xfrm>
          <a:prstGeom prst="rect">
            <a:avLst/>
          </a:prstGeom>
          <a:noFill/>
          <a:ln w="9525">
            <a:noFill/>
            <a:miter lim="800000"/>
            <a:headEnd/>
            <a:tailEnd/>
          </a:ln>
        </p:spPr>
      </p:pic>
      <p:pic>
        <p:nvPicPr>
          <p:cNvPr id="19" name="Image 10" descr="Sans titre - 9.png"/>
          <p:cNvPicPr>
            <a:picLocks noChangeAspect="1"/>
          </p:cNvPicPr>
          <p:nvPr/>
        </p:nvPicPr>
        <p:blipFill>
          <a:blip r:embed="rId11" cstate="screen"/>
          <a:srcRect/>
          <a:stretch>
            <a:fillRect/>
          </a:stretch>
        </p:blipFill>
        <p:spPr bwMode="auto">
          <a:xfrm>
            <a:off x="6228184" y="2636912"/>
            <a:ext cx="360362" cy="1096962"/>
          </a:xfrm>
          <a:prstGeom prst="rect">
            <a:avLst/>
          </a:prstGeom>
          <a:noFill/>
          <a:ln w="9525">
            <a:noFill/>
            <a:miter lim="800000"/>
            <a:headEnd/>
            <a:tailEnd/>
          </a:ln>
        </p:spPr>
      </p:pic>
      <p:sp>
        <p:nvSpPr>
          <p:cNvPr id="20" name="ZoneTexte 19"/>
          <p:cNvSpPr txBox="1"/>
          <p:nvPr/>
        </p:nvSpPr>
        <p:spPr>
          <a:xfrm>
            <a:off x="6156176" y="2195572"/>
            <a:ext cx="936104" cy="369332"/>
          </a:xfrm>
          <a:prstGeom prst="rect">
            <a:avLst/>
          </a:prstGeom>
          <a:noFill/>
        </p:spPr>
        <p:txBody>
          <a:bodyPr wrap="square" rtlCol="0">
            <a:spAutoFit/>
          </a:bodyPr>
          <a:lstStyle/>
          <a:p>
            <a:r>
              <a:rPr lang="fr-FR" sz="1200" b="1" dirty="0" smtClean="0">
                <a:latin typeface="Frutiger LT Std 45 Light"/>
                <a:cs typeface="Arial" pitchFamily="34" charset="0"/>
              </a:rPr>
              <a:t>CIBLES</a:t>
            </a:r>
            <a:r>
              <a:rPr lang="fr-FR" b="1" dirty="0" smtClean="0"/>
              <a:t> </a:t>
            </a:r>
            <a:endParaRPr lang="fr-FR" b="1" dirty="0"/>
          </a:p>
        </p:txBody>
      </p:sp>
      <p:sp>
        <p:nvSpPr>
          <p:cNvPr id="21" name="ZoneTexte 20"/>
          <p:cNvSpPr txBox="1"/>
          <p:nvPr/>
        </p:nvSpPr>
        <p:spPr>
          <a:xfrm>
            <a:off x="827584" y="2215897"/>
            <a:ext cx="2448272" cy="276999"/>
          </a:xfrm>
          <a:prstGeom prst="rect">
            <a:avLst/>
          </a:prstGeom>
          <a:noFill/>
        </p:spPr>
        <p:txBody>
          <a:bodyPr wrap="square" rtlCol="0">
            <a:spAutoFit/>
          </a:bodyPr>
          <a:lstStyle/>
          <a:p>
            <a:r>
              <a:rPr lang="fr-FR" sz="1200" b="1" dirty="0" smtClean="0">
                <a:latin typeface="Frutiger LT Std 45 Light"/>
                <a:cs typeface="Arial" pitchFamily="34" charset="0"/>
              </a:rPr>
              <a:t>MARCHES D’INTERVENTION</a:t>
            </a:r>
            <a:endParaRPr lang="fr-FR" sz="1200" b="1" dirty="0"/>
          </a:p>
        </p:txBody>
      </p:sp>
      <p:sp>
        <p:nvSpPr>
          <p:cNvPr id="22" name="Rectangle à coins arrondis 21"/>
          <p:cNvSpPr/>
          <p:nvPr/>
        </p:nvSpPr>
        <p:spPr>
          <a:xfrm>
            <a:off x="395536" y="2132856"/>
            <a:ext cx="3312368" cy="1800200"/>
          </a:xfrm>
          <a:prstGeom prst="round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3" name="Rectangle à coins arrondis 22"/>
          <p:cNvSpPr/>
          <p:nvPr/>
        </p:nvSpPr>
        <p:spPr>
          <a:xfrm>
            <a:off x="4932040" y="2132856"/>
            <a:ext cx="3312368" cy="1800200"/>
          </a:xfrm>
          <a:prstGeom prst="round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2038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323528" y="1484784"/>
            <a:ext cx="8820472" cy="1569660"/>
          </a:xfrm>
          <a:prstGeom prst="rect">
            <a:avLst/>
          </a:prstGeom>
        </p:spPr>
        <p:txBody>
          <a:bodyPr wrap="square">
            <a:spAutoFit/>
          </a:bodyPr>
          <a:lstStyle/>
          <a:p>
            <a:r>
              <a:rPr lang="fr-FR" sz="1600" b="1" dirty="0" smtClean="0">
                <a:latin typeface="Frutiger LT Std 45 Light"/>
                <a:cs typeface="Arial" pitchFamily="34" charset="0"/>
              </a:rPr>
              <a:t>A - Vers les scolaires </a:t>
            </a:r>
          </a:p>
          <a:p>
            <a:endParaRPr lang="fr-FR" sz="1600" b="1" dirty="0" smtClean="0">
              <a:latin typeface="Frutiger LT Std 45 Light"/>
              <a:cs typeface="Arial" pitchFamily="34" charset="0"/>
            </a:endParaRPr>
          </a:p>
          <a:p>
            <a:r>
              <a:rPr lang="fr-FR" sz="1600" b="1" u="sng" dirty="0" smtClean="0">
                <a:latin typeface="Frutiger LT Std 45 Light"/>
                <a:cs typeface="Arial" pitchFamily="34" charset="0"/>
              </a:rPr>
              <a:t>2014</a:t>
            </a:r>
          </a:p>
          <a:p>
            <a:r>
              <a:rPr lang="fr-FR" sz="1600" b="1" i="1" dirty="0" smtClean="0">
                <a:latin typeface="Frutiger LT Std 45 Light"/>
                <a:cs typeface="Arial" pitchFamily="34" charset="0"/>
              </a:rPr>
              <a:t>Malette pédagogique Centenaire de la Grande Guerre à destination des professeurs allemands de français et d’histoire</a:t>
            </a:r>
          </a:p>
          <a:p>
            <a:r>
              <a:rPr lang="fr-FR" sz="1600" dirty="0" smtClean="0">
                <a:latin typeface="Frutiger LT Std 45 Light"/>
                <a:cs typeface="Arial" pitchFamily="34" charset="0"/>
              </a:rPr>
              <a:t>Décembre </a:t>
            </a:r>
          </a:p>
        </p:txBody>
      </p:sp>
      <p:pic>
        <p:nvPicPr>
          <p:cNvPr id="7" name="Picture 3"/>
          <p:cNvPicPr>
            <a:picLocks noChangeAspect="1" noChangeArrowheads="1"/>
          </p:cNvPicPr>
          <p:nvPr/>
        </p:nvPicPr>
        <p:blipFill>
          <a:blip r:embed="rId3" cstate="screen"/>
          <a:srcRect/>
          <a:stretch>
            <a:fillRect/>
          </a:stretch>
        </p:blipFill>
        <p:spPr bwMode="auto">
          <a:xfrm>
            <a:off x="2411760" y="2807521"/>
            <a:ext cx="4752528" cy="3330456"/>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4" cstate="screen"/>
          <a:srcRect/>
          <a:stretch>
            <a:fillRect/>
          </a:stretch>
        </p:blipFill>
        <p:spPr bwMode="auto">
          <a:xfrm rot="539809">
            <a:off x="7101553" y="2922579"/>
            <a:ext cx="1658638" cy="2378297"/>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315736" y="3053552"/>
            <a:ext cx="1800200" cy="3570208"/>
          </a:xfrm>
          <a:prstGeom prst="rect">
            <a:avLst/>
          </a:prstGeom>
          <a:noFill/>
        </p:spPr>
        <p:txBody>
          <a:bodyPr wrap="square" rtlCol="0">
            <a:spAutoFit/>
          </a:bodyPr>
          <a:lstStyle/>
          <a:p>
            <a:pPr marL="285750" indent="-285750">
              <a:buFont typeface="Wingdings" panose="05000000000000000000" pitchFamily="2" charset="2"/>
              <a:buChar char="§"/>
            </a:pPr>
            <a:r>
              <a:rPr lang="fr-FR" sz="1400" dirty="0" smtClean="0">
                <a:latin typeface="Frutiger LT Std 45 Light"/>
                <a:cs typeface="Arial" pitchFamily="34" charset="0"/>
              </a:rPr>
              <a:t>Poster en allemand et français</a:t>
            </a:r>
          </a:p>
          <a:p>
            <a:endParaRPr lang="fr-FR" sz="8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Quizz en allemand et français</a:t>
            </a:r>
          </a:p>
          <a:p>
            <a:endParaRPr lang="fr-FR" sz="8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Carte Western Front en allemand</a:t>
            </a:r>
          </a:p>
          <a:p>
            <a:endParaRPr lang="fr-FR" sz="8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Brochure avec idées de séjours scolaires</a:t>
            </a:r>
          </a:p>
          <a:p>
            <a:endParaRPr lang="fr-FR" sz="1400" dirty="0" smtClean="0">
              <a:latin typeface="Frutiger LT Std 45 Light"/>
              <a:cs typeface="Arial" pitchFamily="34" charset="0"/>
            </a:endParaRPr>
          </a:p>
          <a:p>
            <a:endParaRPr lang="fr-FR" sz="1400" dirty="0" smtClean="0"/>
          </a:p>
        </p:txBody>
      </p:sp>
    </p:spTree>
    <p:extLst>
      <p:ext uri="{BB962C8B-B14F-4D97-AF65-F5344CB8AC3E}">
        <p14:creationId xmlns:p14="http://schemas.microsoft.com/office/powerpoint/2010/main" val="29485221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251520" y="1484784"/>
            <a:ext cx="8784976" cy="461665"/>
          </a:xfrm>
          <a:prstGeom prst="rect">
            <a:avLst/>
          </a:prstGeom>
        </p:spPr>
        <p:txBody>
          <a:bodyPr wrap="square">
            <a:spAutoFit/>
          </a:bodyPr>
          <a:lstStyle/>
          <a:p>
            <a:r>
              <a:rPr lang="fr-FR" sz="1200" dirty="0" smtClean="0">
                <a:latin typeface="Frutiger LT Std 45 Light"/>
                <a:cs typeface="Arial" pitchFamily="34" charset="0"/>
              </a:rPr>
              <a:t> </a:t>
            </a:r>
          </a:p>
          <a:p>
            <a:r>
              <a:rPr lang="fr-FR" sz="1200" dirty="0" smtClean="0">
                <a:latin typeface="Frutiger LT Std 45 Light"/>
                <a:cs typeface="Arial" pitchFamily="34" charset="0"/>
              </a:rPr>
              <a:t> </a:t>
            </a:r>
          </a:p>
        </p:txBody>
      </p:sp>
      <p:sp>
        <p:nvSpPr>
          <p:cNvPr id="6" name="Rectangle 5"/>
          <p:cNvSpPr/>
          <p:nvPr/>
        </p:nvSpPr>
        <p:spPr>
          <a:xfrm>
            <a:off x="179512" y="1484784"/>
            <a:ext cx="3600400" cy="4985980"/>
          </a:xfrm>
          <a:prstGeom prst="rect">
            <a:avLst/>
          </a:prstGeom>
        </p:spPr>
        <p:txBody>
          <a:bodyPr wrap="square">
            <a:spAutoFit/>
          </a:bodyPr>
          <a:lstStyle/>
          <a:p>
            <a:r>
              <a:rPr lang="fr-FR" sz="1600" b="1" u="sng" dirty="0" smtClean="0">
                <a:latin typeface="Frutiger LT Std 45 Light"/>
                <a:cs typeface="Arial" pitchFamily="34" charset="0"/>
              </a:rPr>
              <a:t>2015</a:t>
            </a:r>
          </a:p>
          <a:p>
            <a:r>
              <a:rPr lang="fr-FR" sz="1600" b="1" i="1" dirty="0" smtClean="0">
                <a:latin typeface="Frutiger LT Std 45 Light"/>
                <a:cs typeface="Arial" pitchFamily="34" charset="0"/>
              </a:rPr>
              <a:t>Opération :  « Que reste-t-il de la Grande Guerre ? », avec la Fondation </a:t>
            </a:r>
            <a:r>
              <a:rPr lang="fr-FR" sz="1600" b="1" i="1" dirty="0" err="1" smtClean="0">
                <a:latin typeface="Frutiger LT Std 45 Light"/>
                <a:cs typeface="Arial" pitchFamily="34" charset="0"/>
              </a:rPr>
              <a:t>Wurth</a:t>
            </a:r>
            <a:r>
              <a:rPr lang="fr-FR" sz="1600" b="1" i="1" dirty="0" smtClean="0">
                <a:latin typeface="Frutiger LT Std 45 Light"/>
                <a:cs typeface="Arial" pitchFamily="34" charset="0"/>
              </a:rPr>
              <a:t>, auprès des professeurs d’Histoire et de Français</a:t>
            </a:r>
            <a:endParaRPr lang="fr-FR" sz="1600" dirty="0" smtClean="0">
              <a:latin typeface="Frutiger LT Std 45 Light"/>
              <a:cs typeface="Arial" pitchFamily="34" charset="0"/>
            </a:endParaRPr>
          </a:p>
          <a:p>
            <a:r>
              <a:rPr lang="fr-FR" sz="1600" dirty="0" smtClean="0">
                <a:latin typeface="Frutiger LT Std 45 Light"/>
                <a:cs typeface="Arial" pitchFamily="34" charset="0"/>
              </a:rPr>
              <a:t>30 et 31 octobre, Maison </a:t>
            </a:r>
            <a:r>
              <a:rPr lang="fr-FR" sz="1600" dirty="0" err="1" smtClean="0">
                <a:latin typeface="Frutiger LT Std 45 Light"/>
                <a:cs typeface="Arial" pitchFamily="34" charset="0"/>
              </a:rPr>
              <a:t>Würth</a:t>
            </a:r>
            <a:r>
              <a:rPr lang="fr-FR" sz="1600" dirty="0" smtClean="0">
                <a:latin typeface="Frutiger LT Std 45 Light"/>
                <a:cs typeface="Arial" pitchFamily="34" charset="0"/>
              </a:rPr>
              <a:t> à </a:t>
            </a:r>
            <a:r>
              <a:rPr lang="fr-FR" sz="1600" dirty="0" err="1" smtClean="0">
                <a:latin typeface="Frutiger LT Std 45 Light"/>
                <a:cs typeface="Arial" pitchFamily="34" charset="0"/>
              </a:rPr>
              <a:t>Wannsee</a:t>
            </a:r>
            <a:r>
              <a:rPr lang="fr-FR" sz="1600" dirty="0" smtClean="0">
                <a:latin typeface="Frutiger LT Std 45 Light"/>
                <a:cs typeface="Arial" pitchFamily="34" charset="0"/>
              </a:rPr>
              <a:t> (Berlin) </a:t>
            </a:r>
          </a:p>
          <a:p>
            <a:endParaRPr lang="fr-FR" sz="16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Campagne de communication</a:t>
            </a:r>
          </a:p>
          <a:p>
            <a:pPr>
              <a:buFont typeface="Wingdings" pitchFamily="2" charset="2"/>
              <a:buChar char="ü"/>
            </a:pPr>
            <a:endParaRPr lang="fr-FR" sz="14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Conférence de presse et soirée d’accueil</a:t>
            </a:r>
          </a:p>
          <a:p>
            <a:pPr>
              <a:buFont typeface="Wingdings" pitchFamily="2" charset="2"/>
              <a:buChar char="ü"/>
            </a:pPr>
            <a:endParaRPr lang="fr-FR" sz="14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Journée formation</a:t>
            </a:r>
          </a:p>
          <a:p>
            <a:endParaRPr lang="fr-FR" sz="1400" dirty="0" smtClean="0">
              <a:latin typeface="Frutiger LT Std 45 Light"/>
              <a:cs typeface="Arial" pitchFamily="34" charset="0"/>
            </a:endParaRPr>
          </a:p>
          <a:p>
            <a:endParaRPr lang="fr-FR" sz="1400" dirty="0" smtClean="0">
              <a:latin typeface="Frutiger LT Std 45 Light"/>
              <a:cs typeface="Arial" pitchFamily="34" charset="0"/>
            </a:endParaRPr>
          </a:p>
          <a:p>
            <a:pPr algn="ctr"/>
            <a:r>
              <a:rPr lang="fr-FR" sz="1400" b="1" u="sng" dirty="0" smtClean="0">
                <a:latin typeface="Frutiger LT Std 45 Light"/>
                <a:cs typeface="Arial" pitchFamily="34" charset="0"/>
              </a:rPr>
              <a:t>48 professeurs et</a:t>
            </a:r>
          </a:p>
          <a:p>
            <a:pPr algn="ctr"/>
            <a:r>
              <a:rPr lang="fr-FR" sz="1400" b="1" u="sng" dirty="0" smtClean="0">
                <a:latin typeface="Frutiger LT Std 45 Light"/>
                <a:cs typeface="Arial" pitchFamily="34" charset="0"/>
              </a:rPr>
              <a:t>une vingtaine de journalistes présents</a:t>
            </a:r>
          </a:p>
          <a:p>
            <a:pPr lvl="0"/>
            <a:endParaRPr lang="fr-FR" sz="1600" dirty="0" smtClean="0">
              <a:latin typeface="Frutiger LT Std 45 Light"/>
              <a:cs typeface="Arial" pitchFamily="34" charset="0"/>
            </a:endParaRPr>
          </a:p>
          <a:p>
            <a:endParaRPr lang="fr-FR" sz="1600" b="1" dirty="0" smtClean="0">
              <a:latin typeface="Frutiger LT Std 45 Light"/>
              <a:cs typeface="Arial" pitchFamily="34" charset="0"/>
            </a:endParaRPr>
          </a:p>
          <a:p>
            <a:pPr lvl="0"/>
            <a:endParaRPr lang="fr-FR" sz="1600" dirty="0" smtClean="0"/>
          </a:p>
        </p:txBody>
      </p:sp>
      <p:pic>
        <p:nvPicPr>
          <p:cNvPr id="7" name="Image 6" descr="DSCN3354.JPG"/>
          <p:cNvPicPr>
            <a:picLocks noChangeAspect="1"/>
          </p:cNvPicPr>
          <p:nvPr/>
        </p:nvPicPr>
        <p:blipFill>
          <a:blip r:embed="rId3" cstate="screen"/>
          <a:stretch>
            <a:fillRect/>
          </a:stretch>
        </p:blipFill>
        <p:spPr>
          <a:xfrm>
            <a:off x="4211960" y="1484784"/>
            <a:ext cx="4800533" cy="3600400"/>
          </a:xfrm>
          <a:prstGeom prst="rect">
            <a:avLst/>
          </a:prstGeom>
        </p:spPr>
      </p:pic>
      <p:pic>
        <p:nvPicPr>
          <p:cNvPr id="8" name="Picture 3"/>
          <p:cNvPicPr>
            <a:picLocks noChangeAspect="1" noChangeArrowheads="1"/>
          </p:cNvPicPr>
          <p:nvPr/>
        </p:nvPicPr>
        <p:blipFill>
          <a:blip r:embed="rId4" cstate="screen"/>
          <a:srcRect/>
          <a:stretch>
            <a:fillRect/>
          </a:stretch>
        </p:blipFill>
        <p:spPr bwMode="auto">
          <a:xfrm>
            <a:off x="6228184" y="4797152"/>
            <a:ext cx="1304408" cy="1872208"/>
          </a:xfrm>
          <a:prstGeom prst="rect">
            <a:avLst/>
          </a:prstGeom>
          <a:noFill/>
          <a:ln w="9525">
            <a:noFill/>
            <a:miter lim="800000"/>
            <a:headEnd/>
            <a:tailEnd/>
          </a:ln>
        </p:spPr>
      </p:pic>
      <p:pic>
        <p:nvPicPr>
          <p:cNvPr id="9" name="Image 8" descr="DSCN3349.JPG"/>
          <p:cNvPicPr>
            <a:picLocks noChangeAspect="1"/>
          </p:cNvPicPr>
          <p:nvPr/>
        </p:nvPicPr>
        <p:blipFill>
          <a:blip r:embed="rId5" cstate="screen"/>
          <a:stretch>
            <a:fillRect/>
          </a:stretch>
        </p:blipFill>
        <p:spPr>
          <a:xfrm>
            <a:off x="3779912" y="4827297"/>
            <a:ext cx="2064229" cy="1548172"/>
          </a:xfrm>
          <a:prstGeom prst="rect">
            <a:avLst/>
          </a:prstGeom>
        </p:spPr>
      </p:pic>
    </p:spTree>
    <p:extLst>
      <p:ext uri="{BB962C8B-B14F-4D97-AF65-F5344CB8AC3E}">
        <p14:creationId xmlns:p14="http://schemas.microsoft.com/office/powerpoint/2010/main" val="701870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251520" y="1604231"/>
            <a:ext cx="3240360" cy="5139869"/>
          </a:xfrm>
          <a:prstGeom prst="rect">
            <a:avLst/>
          </a:prstGeom>
        </p:spPr>
        <p:txBody>
          <a:bodyPr wrap="square">
            <a:spAutoFit/>
          </a:bodyPr>
          <a:lstStyle/>
          <a:p>
            <a:r>
              <a:rPr lang="fr-FR" sz="1600" b="1" dirty="0" smtClean="0">
                <a:latin typeface="Frutiger LT Std 45 Light"/>
                <a:cs typeface="Arial" pitchFamily="34" charset="0"/>
              </a:rPr>
              <a:t>B- Vers le grand public </a:t>
            </a:r>
          </a:p>
          <a:p>
            <a:endParaRPr lang="fr-FR" sz="1600" b="1" u="sng" dirty="0" smtClean="0">
              <a:latin typeface="Frutiger LT Std 45 Light"/>
              <a:cs typeface="Arial" pitchFamily="34" charset="0"/>
            </a:endParaRPr>
          </a:p>
          <a:p>
            <a:r>
              <a:rPr lang="fr-FR" sz="1600" b="1" u="sng" dirty="0" smtClean="0">
                <a:latin typeface="Frutiger LT Std 45 Light"/>
                <a:cs typeface="Arial" pitchFamily="34" charset="0"/>
              </a:rPr>
              <a:t>2014</a:t>
            </a:r>
          </a:p>
          <a:p>
            <a:r>
              <a:rPr lang="fr-FR" sz="1600" b="1" i="1" dirty="0" smtClean="0">
                <a:latin typeface="Frutiger LT Std 45 Light"/>
                <a:cs typeface="Arial" pitchFamily="34" charset="0"/>
              </a:rPr>
              <a:t>Campagne </a:t>
            </a:r>
            <a:r>
              <a:rPr lang="fr-FR" sz="1600" b="1" i="1" dirty="0" err="1" smtClean="0">
                <a:latin typeface="Frutiger LT Std 45 Light"/>
                <a:cs typeface="Arial" pitchFamily="34" charset="0"/>
              </a:rPr>
              <a:t>What’s</a:t>
            </a:r>
            <a:r>
              <a:rPr lang="fr-FR" sz="1600" b="1" i="1" dirty="0" smtClean="0">
                <a:latin typeface="Frutiger LT Std 45 Light"/>
                <a:cs typeface="Arial" pitchFamily="34" charset="0"/>
              </a:rPr>
              <a:t> </a:t>
            </a:r>
            <a:r>
              <a:rPr lang="fr-FR" sz="1600" b="1" i="1" dirty="0" err="1" smtClean="0">
                <a:latin typeface="Frutiger LT Std 45 Light"/>
                <a:cs typeface="Arial" pitchFamily="34" charset="0"/>
              </a:rPr>
              <a:t>your</a:t>
            </a:r>
            <a:r>
              <a:rPr lang="fr-FR" sz="1600" b="1" i="1" dirty="0" smtClean="0">
                <a:latin typeface="Frutiger LT Std 45 Light"/>
                <a:cs typeface="Arial" pitchFamily="34" charset="0"/>
              </a:rPr>
              <a:t> tour de France ?</a:t>
            </a:r>
          </a:p>
          <a:p>
            <a:pPr>
              <a:defRPr/>
            </a:pPr>
            <a:r>
              <a:rPr lang="fr-FR" sz="1600" dirty="0" smtClean="0">
                <a:latin typeface="Frutiger LT Std 45 Light"/>
                <a:cs typeface="Arial" pitchFamily="34" charset="0"/>
              </a:rPr>
              <a:t>Mars à juin 2014</a:t>
            </a:r>
          </a:p>
          <a:p>
            <a:pPr>
              <a:defRPr/>
            </a:pPr>
            <a:endParaRPr lang="fr-FR" sz="1600" dirty="0" smtClean="0">
              <a:latin typeface="Frutiger LT Std 45 Light"/>
              <a:cs typeface="Arial" pitchFamily="34" charset="0"/>
            </a:endParaRPr>
          </a:p>
          <a:p>
            <a:r>
              <a:rPr lang="fr-FR" sz="1400" b="1" dirty="0" smtClean="0">
                <a:latin typeface="Frutiger LT Std 45 Light"/>
                <a:cs typeface="Arial" pitchFamily="34" charset="0"/>
              </a:rPr>
              <a:t>Format : </a:t>
            </a:r>
          </a:p>
          <a:p>
            <a:pPr marL="285750" indent="-285750">
              <a:buFont typeface="Wingdings" panose="05000000000000000000" pitchFamily="2" charset="2"/>
              <a:buChar char="§"/>
            </a:pPr>
            <a:r>
              <a:rPr lang="fr-FR" sz="1400" dirty="0" smtClean="0">
                <a:latin typeface="Frutiger LT Std 45 Light"/>
                <a:cs typeface="Arial" pitchFamily="34" charset="0"/>
              </a:rPr>
              <a:t>Campagne d’affichage métro londonien</a:t>
            </a:r>
          </a:p>
          <a:p>
            <a:pPr>
              <a:buFont typeface="Wingdings" pitchFamily="2" charset="2"/>
              <a:buChar char="ü"/>
            </a:pPr>
            <a:endParaRPr lang="fr-FR" sz="14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Campagne online sur France.fr</a:t>
            </a:r>
          </a:p>
          <a:p>
            <a:r>
              <a:rPr lang="fr-FR" sz="1400" dirty="0" smtClean="0">
                <a:latin typeface="Frutiger LT Std 45 Light"/>
                <a:cs typeface="Arial" pitchFamily="34" charset="0"/>
              </a:rPr>
              <a:t>&gt; Plan media : référencement, bannières, RS, </a:t>
            </a:r>
            <a:r>
              <a:rPr lang="fr-FR" sz="1400" dirty="0" err="1" smtClean="0">
                <a:latin typeface="Frutiger LT Std 45 Light"/>
                <a:cs typeface="Arial" pitchFamily="34" charset="0"/>
              </a:rPr>
              <a:t>enews</a:t>
            </a:r>
            <a:endParaRPr lang="fr-FR" sz="1400" dirty="0" smtClean="0">
              <a:latin typeface="Frutiger LT Std 45 Light"/>
              <a:cs typeface="Arial" pitchFamily="34" charset="0"/>
            </a:endParaRPr>
          </a:p>
          <a:p>
            <a:pPr>
              <a:buFont typeface="Wingdings" pitchFamily="2" charset="2"/>
              <a:buChar char="ü"/>
            </a:pPr>
            <a:endParaRPr lang="fr-FR" sz="14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Rendez-vous en France Magazine encarté (</a:t>
            </a:r>
            <a:r>
              <a:rPr lang="fr-FR" sz="1400" dirty="0" err="1" smtClean="0">
                <a:latin typeface="Frutiger LT Std 45 Light"/>
                <a:cs typeface="Arial" pitchFamily="34" charset="0"/>
              </a:rPr>
              <a:t>Sunday</a:t>
            </a:r>
            <a:r>
              <a:rPr lang="fr-FR" sz="1400" dirty="0" smtClean="0">
                <a:latin typeface="Frutiger LT Std 45 Light"/>
                <a:cs typeface="Arial" pitchFamily="34" charset="0"/>
              </a:rPr>
              <a:t> </a:t>
            </a:r>
            <a:r>
              <a:rPr lang="fr-FR" sz="1400" dirty="0" err="1" smtClean="0">
                <a:latin typeface="Frutiger LT Std 45 Light"/>
                <a:cs typeface="Arial" pitchFamily="34" charset="0"/>
              </a:rPr>
              <a:t>telegraph</a:t>
            </a:r>
            <a:r>
              <a:rPr lang="fr-FR" sz="1400" dirty="0" smtClean="0">
                <a:latin typeface="Frutiger LT Std 45 Light"/>
                <a:cs typeface="Arial" pitchFamily="34" charset="0"/>
              </a:rPr>
              <a:t>, France magazine, Eurotunnel, événements Atout France</a:t>
            </a:r>
          </a:p>
          <a:p>
            <a:r>
              <a:rPr lang="fr-FR" sz="1600" b="1" dirty="0" smtClean="0">
                <a:latin typeface="Frutiger LT Std 45 Light"/>
                <a:cs typeface="Arial" pitchFamily="34" charset="0"/>
              </a:rPr>
              <a:t> </a:t>
            </a:r>
          </a:p>
          <a:p>
            <a:endParaRPr lang="fr-FR" sz="1600" b="1" dirty="0" smtClean="0">
              <a:latin typeface="Frutiger LT Std 45 Light"/>
              <a:cs typeface="Arial" pitchFamily="34" charset="0"/>
            </a:endParaRPr>
          </a:p>
          <a:p>
            <a:endParaRPr lang="fr-FR" sz="1600" dirty="0" smtClean="0">
              <a:latin typeface="Frutiger LT Std 45 Light"/>
              <a:cs typeface="Arial" pitchFamily="34" charset="0"/>
            </a:endParaRPr>
          </a:p>
        </p:txBody>
      </p:sp>
      <p:pic>
        <p:nvPicPr>
          <p:cNvPr id="2051" name="Picture 3"/>
          <p:cNvPicPr>
            <a:picLocks noChangeAspect="1" noChangeArrowheads="1"/>
          </p:cNvPicPr>
          <p:nvPr/>
        </p:nvPicPr>
        <p:blipFill>
          <a:blip r:embed="rId3" cstate="screen"/>
          <a:srcRect/>
          <a:stretch>
            <a:fillRect/>
          </a:stretch>
        </p:blipFill>
        <p:spPr bwMode="auto">
          <a:xfrm>
            <a:off x="4753716" y="4653136"/>
            <a:ext cx="2626595" cy="1749617"/>
          </a:xfrm>
          <a:prstGeom prst="rect">
            <a:avLst/>
          </a:prstGeom>
          <a:noFill/>
          <a:ln w="9525">
            <a:noFill/>
            <a:miter lim="800000"/>
            <a:headEnd/>
            <a:tailEnd/>
          </a:ln>
        </p:spPr>
      </p:pic>
      <p:pic>
        <p:nvPicPr>
          <p:cNvPr id="2052" name="Picture 4"/>
          <p:cNvPicPr>
            <a:picLocks noChangeAspect="1" noChangeArrowheads="1"/>
          </p:cNvPicPr>
          <p:nvPr/>
        </p:nvPicPr>
        <p:blipFill>
          <a:blip r:embed="rId4" cstate="screen"/>
          <a:srcRect/>
          <a:stretch>
            <a:fillRect/>
          </a:stretch>
        </p:blipFill>
        <p:spPr bwMode="auto">
          <a:xfrm>
            <a:off x="3779912" y="1484784"/>
            <a:ext cx="4536504" cy="3039994"/>
          </a:xfrm>
          <a:prstGeom prst="rect">
            <a:avLst/>
          </a:prstGeom>
          <a:noFill/>
          <a:ln w="9525">
            <a:noFill/>
            <a:miter lim="800000"/>
            <a:headEnd/>
            <a:tailEnd/>
          </a:ln>
        </p:spPr>
      </p:pic>
    </p:spTree>
    <p:extLst>
      <p:ext uri="{BB962C8B-B14F-4D97-AF65-F5344CB8AC3E}">
        <p14:creationId xmlns:p14="http://schemas.microsoft.com/office/powerpoint/2010/main" val="3954820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251520" y="1604231"/>
            <a:ext cx="3528392" cy="4401205"/>
          </a:xfrm>
          <a:prstGeom prst="rect">
            <a:avLst/>
          </a:prstGeom>
        </p:spPr>
        <p:txBody>
          <a:bodyPr wrap="square">
            <a:spAutoFit/>
          </a:bodyPr>
          <a:lstStyle/>
          <a:p>
            <a:r>
              <a:rPr lang="fr-FR" sz="1600" b="1" dirty="0" smtClean="0">
                <a:latin typeface="Frutiger LT Std 45 Light"/>
                <a:cs typeface="Arial" pitchFamily="34" charset="0"/>
              </a:rPr>
              <a:t>B- Vers le grand public </a:t>
            </a:r>
          </a:p>
          <a:p>
            <a:endParaRPr lang="fr-FR" sz="1600" b="1" u="sng" dirty="0" smtClean="0">
              <a:latin typeface="Frutiger LT Std 45 Light"/>
              <a:cs typeface="Arial" pitchFamily="34" charset="0"/>
            </a:endParaRPr>
          </a:p>
          <a:p>
            <a:r>
              <a:rPr lang="fr-FR" sz="1600" b="1" u="sng" dirty="0" smtClean="0">
                <a:latin typeface="Frutiger LT Std 45 Light"/>
                <a:cs typeface="Arial" pitchFamily="34" charset="0"/>
              </a:rPr>
              <a:t>2014- 2015</a:t>
            </a:r>
          </a:p>
          <a:p>
            <a:r>
              <a:rPr lang="fr-FR" sz="1600" b="1" i="1" dirty="0" smtClean="0">
                <a:latin typeface="Frutiger LT Std 45 Light"/>
                <a:cs typeface="Arial" pitchFamily="34" charset="0"/>
              </a:rPr>
              <a:t>Campagne Merci </a:t>
            </a:r>
            <a:r>
              <a:rPr lang="fr-FR" sz="1600" b="1" i="1" dirty="0" err="1" smtClean="0">
                <a:latin typeface="Frutiger LT Std 45 Light"/>
                <a:cs typeface="Arial" pitchFamily="34" charset="0"/>
              </a:rPr>
              <a:t>Australia</a:t>
            </a:r>
            <a:endParaRPr lang="fr-FR" sz="1600" b="1" i="1" dirty="0" smtClean="0">
              <a:latin typeface="Frutiger LT Std 45 Light"/>
              <a:cs typeface="Arial" pitchFamily="34" charset="0"/>
            </a:endParaRPr>
          </a:p>
          <a:p>
            <a:pPr>
              <a:defRPr/>
            </a:pPr>
            <a:r>
              <a:rPr lang="fr-FR" sz="1600" dirty="0" smtClean="0">
                <a:latin typeface="Frutiger LT Std 45 Light"/>
                <a:cs typeface="Arial" pitchFamily="34" charset="0"/>
              </a:rPr>
              <a:t>-25 avril 2015 (encart)</a:t>
            </a:r>
          </a:p>
          <a:p>
            <a:pPr>
              <a:defRPr/>
            </a:pPr>
            <a:r>
              <a:rPr lang="fr-FR" sz="1600" dirty="0" smtClean="0">
                <a:latin typeface="Frutiger LT Std 45 Light"/>
                <a:cs typeface="Arial" pitchFamily="34" charset="0"/>
              </a:rPr>
              <a:t>-Semaine du 25 avril 2015 (affiches)</a:t>
            </a:r>
          </a:p>
          <a:p>
            <a:pPr>
              <a:defRPr/>
            </a:pPr>
            <a:endParaRPr lang="fr-FR" sz="1600" dirty="0" smtClean="0">
              <a:latin typeface="Frutiger LT Std 45 Light"/>
              <a:cs typeface="Arial" pitchFamily="34" charset="0"/>
            </a:endParaRPr>
          </a:p>
          <a:p>
            <a:pPr>
              <a:defRPr/>
            </a:pPr>
            <a:r>
              <a:rPr lang="fr-FR" sz="1400" b="1" dirty="0" smtClean="0">
                <a:latin typeface="Frutiger LT Std 45 Light"/>
                <a:cs typeface="Arial" pitchFamily="34" charset="0"/>
              </a:rPr>
              <a:t>Format :</a:t>
            </a:r>
          </a:p>
          <a:p>
            <a:pPr>
              <a:defRPr/>
            </a:pPr>
            <a:endParaRPr lang="fr-FR" sz="1400" b="1" dirty="0">
              <a:latin typeface="Frutiger LT Std 45 Light"/>
              <a:cs typeface="Arial" pitchFamily="34" charset="0"/>
            </a:endParaRPr>
          </a:p>
          <a:p>
            <a:pPr marL="285750" indent="-285750">
              <a:buFont typeface="Wingdings" panose="05000000000000000000" pitchFamily="2" charset="2"/>
              <a:buChar char="§"/>
              <a:defRPr/>
            </a:pPr>
            <a:r>
              <a:rPr lang="fr-FR" sz="1400" dirty="0" smtClean="0">
                <a:latin typeface="Frutiger LT Std 45 Light"/>
                <a:cs typeface="Arial" pitchFamily="34" charset="0"/>
              </a:rPr>
              <a:t>Réédition de l’encart Merci </a:t>
            </a:r>
            <a:r>
              <a:rPr lang="fr-FR" sz="1400" dirty="0" err="1" smtClean="0">
                <a:latin typeface="Frutiger LT Std 45 Light"/>
                <a:cs typeface="Arial" pitchFamily="34" charset="0"/>
              </a:rPr>
              <a:t>Australia</a:t>
            </a:r>
            <a:r>
              <a:rPr lang="fr-FR" sz="1400" dirty="0" smtClean="0">
                <a:latin typeface="Frutiger LT Std 45 Light"/>
                <a:cs typeface="Arial" pitchFamily="34" charset="0"/>
              </a:rPr>
              <a:t> préfacé par le Président de la République</a:t>
            </a:r>
          </a:p>
          <a:p>
            <a:pPr>
              <a:defRPr/>
            </a:pPr>
            <a:endParaRPr lang="fr-FR" sz="1400" dirty="0" smtClean="0">
              <a:latin typeface="Frutiger LT Std 45 Light"/>
              <a:cs typeface="Arial" pitchFamily="34" charset="0"/>
            </a:endParaRPr>
          </a:p>
          <a:p>
            <a:pPr marL="285750" indent="-285750">
              <a:buFont typeface="Wingdings" panose="05000000000000000000" pitchFamily="2" charset="2"/>
              <a:buChar char="§"/>
              <a:defRPr/>
            </a:pPr>
            <a:r>
              <a:rPr lang="fr-FR" sz="1400" dirty="0" smtClean="0">
                <a:latin typeface="Frutiger LT Std 45 Light"/>
                <a:cs typeface="Arial" pitchFamily="34" charset="0"/>
              </a:rPr>
              <a:t>40 000 exemplaires dans The </a:t>
            </a:r>
            <a:r>
              <a:rPr lang="fr-FR" sz="1400" dirty="0" err="1" smtClean="0">
                <a:latin typeface="Frutiger LT Std 45 Light"/>
                <a:cs typeface="Arial" pitchFamily="34" charset="0"/>
              </a:rPr>
              <a:t>Australian</a:t>
            </a:r>
            <a:r>
              <a:rPr lang="fr-FR" sz="1400" dirty="0" smtClean="0">
                <a:latin typeface="Frutiger LT Std 45 Light"/>
                <a:cs typeface="Arial" pitchFamily="34" charset="0"/>
              </a:rPr>
              <a:t> Financial </a:t>
            </a:r>
            <a:r>
              <a:rPr lang="fr-FR" sz="1400" dirty="0" err="1" smtClean="0">
                <a:latin typeface="Frutiger LT Std 45 Light"/>
                <a:cs typeface="Arial" pitchFamily="34" charset="0"/>
              </a:rPr>
              <a:t>Review</a:t>
            </a:r>
            <a:r>
              <a:rPr lang="fr-FR" sz="1400" dirty="0" smtClean="0">
                <a:latin typeface="Frutiger LT Std 45 Light"/>
                <a:cs typeface="Arial" pitchFamily="34" charset="0"/>
              </a:rPr>
              <a:t> de Melbourne</a:t>
            </a:r>
          </a:p>
          <a:p>
            <a:pPr>
              <a:defRPr/>
            </a:pPr>
            <a:endParaRPr lang="fr-FR" sz="1400" dirty="0" smtClean="0">
              <a:latin typeface="Frutiger LT Std 45 Light"/>
              <a:cs typeface="Arial" pitchFamily="34" charset="0"/>
            </a:endParaRPr>
          </a:p>
          <a:p>
            <a:pPr marL="285750" indent="-285750">
              <a:buFont typeface="Wingdings" panose="05000000000000000000" pitchFamily="2" charset="2"/>
              <a:buChar char="§"/>
              <a:defRPr/>
            </a:pPr>
            <a:r>
              <a:rPr lang="fr-FR" sz="1400" dirty="0" smtClean="0">
                <a:latin typeface="Frutiger LT Std 45 Light"/>
                <a:cs typeface="Arial" pitchFamily="34" charset="0"/>
              </a:rPr>
              <a:t>Campagne d’affichage durant une semaine à Sydney et Melbourne sur 50 panneaux</a:t>
            </a:r>
          </a:p>
        </p:txBody>
      </p:sp>
      <p:pic>
        <p:nvPicPr>
          <p:cNvPr id="6" name="Picture 9"/>
          <p:cNvPicPr>
            <a:picLocks noChangeAspect="1" noChangeArrowheads="1"/>
          </p:cNvPicPr>
          <p:nvPr/>
        </p:nvPicPr>
        <p:blipFill>
          <a:blip r:embed="rId3" cstate="screen"/>
          <a:srcRect/>
          <a:stretch>
            <a:fillRect/>
          </a:stretch>
        </p:blipFill>
        <p:spPr bwMode="auto">
          <a:xfrm>
            <a:off x="3923928" y="1322980"/>
            <a:ext cx="2592288" cy="4986340"/>
          </a:xfrm>
          <a:prstGeom prst="rect">
            <a:avLst/>
          </a:prstGeom>
          <a:ln>
            <a:noFill/>
          </a:ln>
          <a:effectLst>
            <a:outerShdw blurRad="190500" algn="tl" rotWithShape="0">
              <a:srgbClr val="000000">
                <a:alpha val="70000"/>
              </a:srgbClr>
            </a:outerShdw>
          </a:effectLst>
        </p:spPr>
      </p:pic>
      <p:pic>
        <p:nvPicPr>
          <p:cNvPr id="7" name="Picture 5"/>
          <p:cNvPicPr>
            <a:picLocks noChangeAspect="1" noChangeArrowheads="1"/>
          </p:cNvPicPr>
          <p:nvPr/>
        </p:nvPicPr>
        <p:blipFill>
          <a:blip r:embed="rId4" cstate="screen"/>
          <a:srcRect/>
          <a:stretch>
            <a:fillRect/>
          </a:stretch>
        </p:blipFill>
        <p:spPr bwMode="auto">
          <a:xfrm>
            <a:off x="6243646" y="2276872"/>
            <a:ext cx="2648834" cy="26815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6653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4" name="Espace réservé du contenu 2"/>
          <p:cNvSpPr txBox="1">
            <a:spLocks/>
          </p:cNvSpPr>
          <p:nvPr/>
        </p:nvSpPr>
        <p:spPr>
          <a:xfrm>
            <a:off x="539552" y="1916832"/>
            <a:ext cx="7128792" cy="4353347"/>
          </a:xfrm>
          <a:prstGeom prst="rect">
            <a:avLst/>
          </a:prstGeom>
        </p:spPr>
        <p:txBody>
          <a:bodyPr vert="horz" lIns="91440" tIns="45720" rIns="91440" bIns="45720" rtlCol="0">
            <a:normAutofit/>
          </a:bodyPr>
          <a:lstStyle/>
          <a:p>
            <a:pPr>
              <a:buFontTx/>
              <a:buChar char="-"/>
            </a:pPr>
            <a:endParaRPr lang="fr-FR" sz="1500" dirty="0" smtClean="0">
              <a:latin typeface="Frutiger LT Std 45 Light"/>
              <a:cs typeface="Arial" pitchFamily="34" charset="0"/>
            </a:endParaRPr>
          </a:p>
          <a:p>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fr-FR" sz="1600" dirty="0" smtClean="0">
              <a:latin typeface="Frutiger LT Std 45 Ligh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smtClean="0">
                <a:latin typeface="Frutiger LT Std 45 Light"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
        <p:nvSpPr>
          <p:cNvPr id="5" name="Rectangle 4"/>
          <p:cNvSpPr/>
          <p:nvPr/>
        </p:nvSpPr>
        <p:spPr>
          <a:xfrm>
            <a:off x="6516216" y="1556792"/>
            <a:ext cx="2520280" cy="1323439"/>
          </a:xfrm>
          <a:prstGeom prst="rect">
            <a:avLst/>
          </a:prstGeom>
        </p:spPr>
        <p:txBody>
          <a:bodyPr wrap="square">
            <a:spAutoFit/>
          </a:bodyPr>
          <a:lstStyle/>
          <a:p>
            <a:r>
              <a:rPr lang="fr-FR" sz="1600" b="1" u="sng" dirty="0" smtClean="0">
                <a:latin typeface="Frutiger LT Std 45 Light"/>
                <a:cs typeface="Arial" pitchFamily="34" charset="0"/>
              </a:rPr>
              <a:t>2015</a:t>
            </a:r>
          </a:p>
          <a:p>
            <a:r>
              <a:rPr lang="fr-FR" sz="1600" b="1" i="1" dirty="0" smtClean="0">
                <a:latin typeface="Frutiger LT Std 45 Light"/>
                <a:cs typeface="Arial" pitchFamily="34" charset="0"/>
              </a:rPr>
              <a:t>Opération Best of France en septembre aux Etats-Unis</a:t>
            </a:r>
          </a:p>
          <a:p>
            <a:endParaRPr lang="fr-FR" sz="1600" dirty="0" smtClean="0">
              <a:latin typeface="Frutiger LT Std 45 Light"/>
              <a:cs typeface="Arial" pitchFamily="34" charset="0"/>
            </a:endParaRPr>
          </a:p>
        </p:txBody>
      </p:sp>
      <p:sp>
        <p:nvSpPr>
          <p:cNvPr id="6" name="Rectangle 5"/>
          <p:cNvSpPr/>
          <p:nvPr/>
        </p:nvSpPr>
        <p:spPr>
          <a:xfrm>
            <a:off x="6516216" y="2564904"/>
            <a:ext cx="2376264" cy="3539430"/>
          </a:xfrm>
          <a:prstGeom prst="rect">
            <a:avLst/>
          </a:prstGeom>
        </p:spPr>
        <p:txBody>
          <a:bodyPr wrap="square">
            <a:spAutoFit/>
          </a:bodyPr>
          <a:lstStyle/>
          <a:p>
            <a:r>
              <a:rPr lang="fr-FR" sz="1600" dirty="0" smtClean="0">
                <a:latin typeface="Frutiger LT Std 45 Light"/>
                <a:cs typeface="Arial" pitchFamily="34" charset="0"/>
              </a:rPr>
              <a:t>24-27 septembre 2015</a:t>
            </a:r>
          </a:p>
          <a:p>
            <a:pPr>
              <a:buFont typeface="Wingdings" pitchFamily="2" charset="2"/>
              <a:buChar char="ü"/>
            </a:pPr>
            <a:endParaRPr lang="fr-FR" sz="1600" dirty="0" smtClean="0">
              <a:latin typeface="Frutiger LT Std 45 Light"/>
              <a:cs typeface="Arial" pitchFamily="34" charset="0"/>
            </a:endParaRPr>
          </a:p>
          <a:p>
            <a:r>
              <a:rPr lang="fr-FR" sz="1600" b="1" dirty="0" smtClean="0">
                <a:latin typeface="Frutiger LT Std 45 Light"/>
                <a:cs typeface="Arial" pitchFamily="34" charset="0"/>
              </a:rPr>
              <a:t>Format :</a:t>
            </a:r>
          </a:p>
          <a:p>
            <a:r>
              <a:rPr lang="fr-FR" sz="1600" dirty="0" smtClean="0">
                <a:latin typeface="Frutiger LT Std 45 Light"/>
                <a:cs typeface="Arial" pitchFamily="34" charset="0"/>
              </a:rPr>
              <a:t>1 stand Western Front</a:t>
            </a:r>
          </a:p>
          <a:p>
            <a:r>
              <a:rPr lang="fr-FR" sz="1600" dirty="0" smtClean="0">
                <a:latin typeface="Frutiger LT Std 45 Light"/>
                <a:cs typeface="Arial" pitchFamily="34" charset="0"/>
              </a:rPr>
              <a:t>2 représentants : ADRT Aisne et Atout France</a:t>
            </a:r>
          </a:p>
          <a:p>
            <a:endParaRPr lang="fr-FR" sz="800" dirty="0" smtClean="0">
              <a:latin typeface="Frutiger LT Std 45 Light"/>
              <a:cs typeface="Arial" pitchFamily="34" charset="0"/>
            </a:endParaRPr>
          </a:p>
          <a:p>
            <a:pPr marL="285750" indent="-285750">
              <a:buFont typeface="Wingdings" panose="05000000000000000000" pitchFamily="2" charset="2"/>
              <a:buChar char="§"/>
            </a:pPr>
            <a:r>
              <a:rPr lang="fr-FR" sz="1600" dirty="0" smtClean="0">
                <a:latin typeface="Frutiger LT Std 45 Light"/>
                <a:cs typeface="Arial" pitchFamily="34" charset="0"/>
              </a:rPr>
              <a:t>Vendredi : soirée professionnels / presse</a:t>
            </a:r>
          </a:p>
          <a:p>
            <a:pPr marL="285750" indent="-285750">
              <a:buFont typeface="Wingdings" panose="05000000000000000000" pitchFamily="2" charset="2"/>
              <a:buChar char="§"/>
            </a:pPr>
            <a:endParaRPr lang="fr-FR" sz="800" dirty="0" smtClean="0">
              <a:latin typeface="Frutiger LT Std 45 Light"/>
              <a:cs typeface="Arial" pitchFamily="34" charset="0"/>
            </a:endParaRPr>
          </a:p>
          <a:p>
            <a:pPr marL="285750" indent="-285750">
              <a:buFont typeface="Wingdings" panose="05000000000000000000" pitchFamily="2" charset="2"/>
              <a:buChar char="§"/>
            </a:pPr>
            <a:r>
              <a:rPr lang="fr-FR" sz="1600" dirty="0" smtClean="0">
                <a:latin typeface="Frutiger LT Std 45 Light"/>
                <a:cs typeface="Arial" pitchFamily="34" charset="0"/>
              </a:rPr>
              <a:t>Samedi-dimanche : grand public</a:t>
            </a:r>
          </a:p>
          <a:p>
            <a:endParaRPr lang="fr-FR" sz="1600" dirty="0" smtClean="0">
              <a:latin typeface="Frutiger LT Std 45 Light"/>
              <a:cs typeface="Arial" pitchFamily="34" charset="0"/>
            </a:endParaRPr>
          </a:p>
          <a:p>
            <a:endParaRPr lang="fr-FR" sz="1600" dirty="0" smtClean="0">
              <a:latin typeface="Frutiger LT Std 45 Light"/>
              <a:cs typeface="Arial" pitchFamily="34" charset="0"/>
            </a:endParaRPr>
          </a:p>
        </p:txBody>
      </p:sp>
      <p:pic>
        <p:nvPicPr>
          <p:cNvPr id="24579" name="Picture 3" descr="M:\Espace Marine\Tourisme de Mémoire\PROMOTION\2015\US\Best of France\Visuels opération\photo2fun.jpg"/>
          <p:cNvPicPr>
            <a:picLocks noChangeAspect="1" noChangeArrowheads="1"/>
          </p:cNvPicPr>
          <p:nvPr/>
        </p:nvPicPr>
        <p:blipFill>
          <a:blip r:embed="rId3" cstate="screen"/>
          <a:srcRect/>
          <a:stretch>
            <a:fillRect/>
          </a:stretch>
        </p:blipFill>
        <p:spPr bwMode="auto">
          <a:xfrm>
            <a:off x="251520" y="1556792"/>
            <a:ext cx="6048672" cy="4219236"/>
          </a:xfrm>
          <a:prstGeom prst="rect">
            <a:avLst/>
          </a:prstGeom>
          <a:noFill/>
        </p:spPr>
      </p:pic>
    </p:spTree>
    <p:extLst>
      <p:ext uri="{BB962C8B-B14F-4D97-AF65-F5344CB8AC3E}">
        <p14:creationId xmlns:p14="http://schemas.microsoft.com/office/powerpoint/2010/main" val="1891962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5" name="Rectangle 4"/>
          <p:cNvSpPr/>
          <p:nvPr/>
        </p:nvSpPr>
        <p:spPr>
          <a:xfrm>
            <a:off x="251520" y="1340182"/>
            <a:ext cx="7848872" cy="4278094"/>
          </a:xfrm>
          <a:prstGeom prst="rect">
            <a:avLst/>
          </a:prstGeom>
        </p:spPr>
        <p:txBody>
          <a:bodyPr wrap="square">
            <a:spAutoFit/>
          </a:bodyPr>
          <a:lstStyle/>
          <a:p>
            <a:r>
              <a:rPr lang="fr-FR" sz="1600" b="1" dirty="0" smtClean="0">
                <a:latin typeface="Frutiger LT Std 45 Light"/>
                <a:cs typeface="Arial" pitchFamily="34" charset="0"/>
              </a:rPr>
              <a:t>C - Vers la presse </a:t>
            </a:r>
          </a:p>
          <a:p>
            <a:endParaRPr lang="fr-FR" sz="1600" b="1" dirty="0" smtClean="0">
              <a:latin typeface="Frutiger LT Std 45 Light"/>
              <a:cs typeface="Arial" pitchFamily="34" charset="0"/>
            </a:endParaRPr>
          </a:p>
          <a:p>
            <a:r>
              <a:rPr lang="fr-FR" sz="1600" b="1" u="sng" dirty="0" smtClean="0">
                <a:latin typeface="Frutiger LT Std 45 Light"/>
                <a:cs typeface="Arial" pitchFamily="34" charset="0"/>
              </a:rPr>
              <a:t>2015</a:t>
            </a:r>
          </a:p>
          <a:p>
            <a:r>
              <a:rPr lang="fr-FR" sz="1600" b="1" i="1" dirty="0" smtClean="0">
                <a:latin typeface="Frutiger LT Std 45 Light"/>
                <a:cs typeface="Arial" pitchFamily="34" charset="0"/>
              </a:rPr>
              <a:t>Lancement exposition American </a:t>
            </a:r>
            <a:r>
              <a:rPr lang="fr-FR" sz="1600" b="1" i="1" dirty="0" err="1" smtClean="0">
                <a:latin typeface="Frutiger LT Std 45 Light"/>
                <a:cs typeface="Arial" pitchFamily="34" charset="0"/>
              </a:rPr>
              <a:t>women</a:t>
            </a:r>
            <a:r>
              <a:rPr lang="fr-FR" sz="1600" b="1" i="1" dirty="0" smtClean="0">
                <a:latin typeface="Frutiger LT Std 45 Light"/>
                <a:cs typeface="Arial" pitchFamily="34" charset="0"/>
              </a:rPr>
              <a:t> </a:t>
            </a:r>
            <a:r>
              <a:rPr lang="fr-FR" sz="1600" b="1" i="1" dirty="0" err="1" smtClean="0">
                <a:latin typeface="Frutiger LT Std 45 Light"/>
                <a:cs typeface="Arial" pitchFamily="34" charset="0"/>
              </a:rPr>
              <a:t>rebuilding</a:t>
            </a:r>
            <a:r>
              <a:rPr lang="fr-FR" sz="1600" b="1" i="1" dirty="0" smtClean="0">
                <a:latin typeface="Frutiger LT Std 45 Light"/>
                <a:cs typeface="Arial" pitchFamily="34" charset="0"/>
              </a:rPr>
              <a:t> France au musée </a:t>
            </a:r>
            <a:r>
              <a:rPr lang="fr-FR" sz="1600" b="1" i="1" dirty="0" err="1" smtClean="0">
                <a:latin typeface="Frutiger LT Std 45 Light"/>
                <a:cs typeface="Arial" pitchFamily="34" charset="0"/>
              </a:rPr>
              <a:t>Coral</a:t>
            </a:r>
            <a:r>
              <a:rPr lang="fr-FR" sz="1600" b="1" i="1" dirty="0" smtClean="0">
                <a:latin typeface="Frutiger LT Std 45 Light"/>
                <a:cs typeface="Arial" pitchFamily="34" charset="0"/>
              </a:rPr>
              <a:t> Gables Etats-Unis</a:t>
            </a:r>
          </a:p>
          <a:p>
            <a:r>
              <a:rPr lang="fr-FR" sz="1600" dirty="0" smtClean="0">
                <a:latin typeface="Frutiger LT Std 45 Light"/>
                <a:cs typeface="Arial" pitchFamily="34" charset="0"/>
              </a:rPr>
              <a:t>10 Septembre </a:t>
            </a:r>
          </a:p>
          <a:p>
            <a:endParaRPr lang="fr-FR" sz="800" dirty="0" smtClean="0">
              <a:latin typeface="Frutiger LT Std 45 Light"/>
              <a:cs typeface="Arial" pitchFamily="34" charset="0"/>
            </a:endParaRPr>
          </a:p>
          <a:p>
            <a:r>
              <a:rPr lang="fr-FR" sz="1600" b="1" dirty="0" smtClean="0">
                <a:latin typeface="Frutiger LT Std 45 Light"/>
                <a:cs typeface="Arial" pitchFamily="34" charset="0"/>
              </a:rPr>
              <a:t>Format :</a:t>
            </a:r>
          </a:p>
          <a:p>
            <a:pPr marL="742950" lvl="1" indent="-285750">
              <a:buFont typeface="Wingdings" panose="05000000000000000000" pitchFamily="2" charset="2"/>
              <a:buChar char="§"/>
            </a:pPr>
            <a:r>
              <a:rPr lang="fr-FR" sz="1600" dirty="0" smtClean="0">
                <a:latin typeface="Frutiger LT Std 45 Light"/>
                <a:cs typeface="Arial" pitchFamily="34" charset="0"/>
              </a:rPr>
              <a:t>Conférence de presse suivie d’un brunch en partenariat avec le musée franco-américain  de </a:t>
            </a:r>
            <a:r>
              <a:rPr lang="fr-FR" sz="1600" dirty="0" err="1" smtClean="0">
                <a:latin typeface="Frutiger LT Std 45 Light"/>
                <a:cs typeface="Arial" pitchFamily="34" charset="0"/>
              </a:rPr>
              <a:t>Blérancourt</a:t>
            </a:r>
            <a:endParaRPr lang="fr-FR" sz="1600" dirty="0" smtClean="0">
              <a:latin typeface="Frutiger LT Std 45 Light"/>
              <a:cs typeface="Arial" pitchFamily="34" charset="0"/>
            </a:endParaRPr>
          </a:p>
          <a:p>
            <a:pPr marL="742950" lvl="1" indent="-285750">
              <a:buFont typeface="Wingdings" panose="05000000000000000000" pitchFamily="2" charset="2"/>
              <a:buChar char="§"/>
            </a:pPr>
            <a:r>
              <a:rPr lang="fr-FR" sz="1600" dirty="0" smtClean="0">
                <a:latin typeface="Frutiger LT Std 45 Light"/>
                <a:cs typeface="Arial" pitchFamily="34" charset="0"/>
              </a:rPr>
              <a:t>Cibles : Journalistes et pros</a:t>
            </a:r>
          </a:p>
          <a:p>
            <a:endParaRPr lang="fr-FR" sz="1600" dirty="0" smtClean="0">
              <a:latin typeface="Frutiger LT Std 45 Light"/>
              <a:cs typeface="Arial" pitchFamily="34" charset="0"/>
            </a:endParaRPr>
          </a:p>
          <a:p>
            <a:endParaRPr lang="fr-FR" sz="1600" dirty="0" smtClean="0">
              <a:latin typeface="Frutiger LT Std 45 Light"/>
              <a:cs typeface="Arial" pitchFamily="34" charset="0"/>
            </a:endParaRPr>
          </a:p>
          <a:p>
            <a:endParaRPr lang="fr-FR" sz="1600" dirty="0" smtClean="0">
              <a:latin typeface="Frutiger LT Std 45 Light"/>
              <a:cs typeface="Arial" pitchFamily="34" charset="0"/>
            </a:endParaRPr>
          </a:p>
          <a:p>
            <a:endParaRPr lang="fr-FR" sz="1600" dirty="0" smtClean="0">
              <a:latin typeface="Frutiger LT Std 45 Light"/>
              <a:cs typeface="Arial" pitchFamily="34" charset="0"/>
            </a:endParaRPr>
          </a:p>
          <a:p>
            <a:endParaRPr lang="fr-FR" sz="1600" dirty="0" smtClean="0">
              <a:latin typeface="Frutiger LT Std 45 Light"/>
              <a:cs typeface="Arial" pitchFamily="34" charset="0"/>
            </a:endParaRPr>
          </a:p>
          <a:p>
            <a:r>
              <a:rPr lang="fr-FR" sz="1600" dirty="0" smtClean="0">
                <a:latin typeface="Frutiger LT Std 45 Light"/>
                <a:cs typeface="Arial" pitchFamily="34" charset="0"/>
              </a:rPr>
              <a:t> </a:t>
            </a:r>
          </a:p>
        </p:txBody>
      </p:sp>
      <p:pic>
        <p:nvPicPr>
          <p:cNvPr id="6" name="Picture 4" descr="https://photos-6.dropbox.com/t/2/AACS70uERn9YbCBgOeX-xQRQlIKszkFw9-8NoPbz8B4UMQ/12/130282495/jpeg/32x32/1/1442437200/0/2/DSC03201.JPG/CP_njz4gASACIAMgBCAFIAYgBygB/1gxjY1nzckuBZxGdrKWT1KmgPmYsSdDLeYP-bkgy-go?size=1280x960&amp;size_mode=2"/>
          <p:cNvPicPr>
            <a:picLocks noChangeAspect="1" noChangeArrowheads="1"/>
          </p:cNvPicPr>
          <p:nvPr/>
        </p:nvPicPr>
        <p:blipFill>
          <a:blip r:embed="rId3" cstate="screen"/>
          <a:srcRect/>
          <a:stretch>
            <a:fillRect/>
          </a:stretch>
        </p:blipFill>
        <p:spPr bwMode="auto">
          <a:xfrm>
            <a:off x="1296979" y="4149080"/>
            <a:ext cx="2880320" cy="2059176"/>
          </a:xfrm>
          <a:prstGeom prst="rect">
            <a:avLst/>
          </a:prstGeom>
          <a:noFill/>
        </p:spPr>
      </p:pic>
      <p:pic>
        <p:nvPicPr>
          <p:cNvPr id="7" name="Picture 6" descr="https://photos-4.dropbox.com/t/2/AADhS7AfFMNrNAh4w4TosDMr9n-f51H1piJhI0W1h8UNoA/12/130282495/jpeg/32x32/1/1442437200/0/2/DSC03189.JPG/CP_njz4gASACIAMgBCAFIAYgBygB/cI99eny3LjCAt2G0UYzn2tyN2jCp7GS7395rNr1XEBQ?size=1280x960&amp;size_mode=2"/>
          <p:cNvPicPr>
            <a:picLocks noChangeAspect="1" noChangeArrowheads="1"/>
          </p:cNvPicPr>
          <p:nvPr/>
        </p:nvPicPr>
        <p:blipFill>
          <a:blip r:embed="rId4" cstate="screen"/>
          <a:srcRect/>
          <a:stretch>
            <a:fillRect/>
          </a:stretch>
        </p:blipFill>
        <p:spPr bwMode="auto">
          <a:xfrm>
            <a:off x="4355976" y="3861048"/>
            <a:ext cx="3312368" cy="2484276"/>
          </a:xfrm>
          <a:prstGeom prst="rect">
            <a:avLst/>
          </a:prstGeom>
          <a:noFill/>
        </p:spPr>
      </p:pic>
    </p:spTree>
    <p:extLst>
      <p:ext uri="{BB962C8B-B14F-4D97-AF65-F5344CB8AC3E}">
        <p14:creationId xmlns:p14="http://schemas.microsoft.com/office/powerpoint/2010/main" val="3572801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5" name="Rectangle 4"/>
          <p:cNvSpPr/>
          <p:nvPr/>
        </p:nvSpPr>
        <p:spPr>
          <a:xfrm>
            <a:off x="395536" y="1661899"/>
            <a:ext cx="6624736" cy="1077218"/>
          </a:xfrm>
          <a:prstGeom prst="rect">
            <a:avLst/>
          </a:prstGeom>
        </p:spPr>
        <p:txBody>
          <a:bodyPr wrap="square">
            <a:spAutoFit/>
          </a:bodyPr>
          <a:lstStyle/>
          <a:p>
            <a:r>
              <a:rPr lang="fr-FR" sz="1600" b="1" dirty="0" smtClean="0">
                <a:latin typeface="Frutiger LT Std 45 Light"/>
                <a:cs typeface="Arial" pitchFamily="34" charset="0"/>
              </a:rPr>
              <a:t>D- Vers les professionnels </a:t>
            </a:r>
          </a:p>
          <a:p>
            <a:endParaRPr lang="fr-FR" sz="1600" dirty="0" smtClean="0">
              <a:latin typeface="Frutiger LT Std 45 Light"/>
              <a:cs typeface="Arial" pitchFamily="34" charset="0"/>
            </a:endParaRPr>
          </a:p>
          <a:p>
            <a:r>
              <a:rPr lang="fr-FR" sz="1600" b="1" u="sng" dirty="0" smtClean="0">
                <a:latin typeface="Frutiger LT Std 45 Light"/>
                <a:cs typeface="Arial" pitchFamily="34" charset="0"/>
              </a:rPr>
              <a:t>2014</a:t>
            </a:r>
          </a:p>
          <a:p>
            <a:r>
              <a:rPr lang="fr-FR" sz="1600" b="1" i="1" dirty="0" smtClean="0">
                <a:latin typeface="Frutiger LT Std 45 Light"/>
                <a:cs typeface="Arial" pitchFamily="34" charset="0"/>
              </a:rPr>
              <a:t>Workshop France Australie</a:t>
            </a:r>
          </a:p>
        </p:txBody>
      </p:sp>
      <p:pic>
        <p:nvPicPr>
          <p:cNvPr id="7" name="Picture 1" descr="I:\Espace Marine\Tourisme de Mémoire\PROMOTION\2014\Australie\Photos Workshop France\04-Workshop France general view.jpg"/>
          <p:cNvPicPr>
            <a:picLocks noChangeAspect="1" noChangeArrowheads="1"/>
          </p:cNvPicPr>
          <p:nvPr/>
        </p:nvPicPr>
        <p:blipFill>
          <a:blip r:embed="rId2" cstate="screen"/>
          <a:stretch>
            <a:fillRect/>
          </a:stretch>
        </p:blipFill>
        <p:spPr bwMode="auto">
          <a:xfrm>
            <a:off x="3278386" y="1628800"/>
            <a:ext cx="5182046" cy="3456384"/>
          </a:xfrm>
          <a:prstGeom prst="rect">
            <a:avLst/>
          </a:prstGeom>
          <a:noFill/>
          <a:ln>
            <a:noFill/>
          </a:ln>
        </p:spPr>
      </p:pic>
      <p:pic>
        <p:nvPicPr>
          <p:cNvPr id="8" name="Image 7" descr="05-Workshop France Mebourne 2014 - Western Front 14 18.jpg"/>
          <p:cNvPicPr>
            <a:picLocks noChangeAspect="1"/>
          </p:cNvPicPr>
          <p:nvPr/>
        </p:nvPicPr>
        <p:blipFill>
          <a:blip r:embed="rId3" cstate="screen"/>
          <a:stretch>
            <a:fillRect/>
          </a:stretch>
        </p:blipFill>
        <p:spPr>
          <a:xfrm>
            <a:off x="4499992" y="4005064"/>
            <a:ext cx="3096344" cy="2065237"/>
          </a:xfrm>
          <a:prstGeom prst="rect">
            <a:avLst/>
          </a:prstGeom>
          <a:ln w="76200">
            <a:solidFill>
              <a:schemeClr val="bg1"/>
            </a:solidFill>
          </a:ln>
        </p:spPr>
      </p:pic>
      <p:sp>
        <p:nvSpPr>
          <p:cNvPr id="9" name="Rectangle 8"/>
          <p:cNvSpPr/>
          <p:nvPr/>
        </p:nvSpPr>
        <p:spPr>
          <a:xfrm>
            <a:off x="323528" y="2852936"/>
            <a:ext cx="2954858" cy="3323987"/>
          </a:xfrm>
          <a:prstGeom prst="rect">
            <a:avLst/>
          </a:prstGeom>
        </p:spPr>
        <p:txBody>
          <a:bodyPr wrap="square">
            <a:spAutoFit/>
          </a:bodyPr>
          <a:lstStyle/>
          <a:p>
            <a:pPr>
              <a:defRPr/>
            </a:pPr>
            <a:r>
              <a:rPr lang="fr-FR" sz="1400" dirty="0" smtClean="0">
                <a:latin typeface="Frutiger LT Std 45 Light"/>
                <a:cs typeface="Arial" pitchFamily="34" charset="0"/>
              </a:rPr>
              <a:t>1er au 5 septembre</a:t>
            </a:r>
          </a:p>
          <a:p>
            <a:pPr marL="342900" indent="-342900">
              <a:defRPr/>
            </a:pPr>
            <a:endParaRPr lang="fr-FR" sz="1400" dirty="0" smtClean="0">
              <a:latin typeface="Frutiger LT Std 45 Light"/>
              <a:cs typeface="Arial" pitchFamily="34" charset="0"/>
            </a:endParaRPr>
          </a:p>
          <a:p>
            <a:pPr marL="342900" indent="-342900">
              <a:defRPr/>
            </a:pPr>
            <a:r>
              <a:rPr lang="fr-FR" sz="1400" b="1" dirty="0" smtClean="0">
                <a:latin typeface="Frutiger LT Std 45 Light"/>
                <a:cs typeface="Arial" pitchFamily="34" charset="0"/>
              </a:rPr>
              <a:t>Format :  </a:t>
            </a:r>
          </a:p>
          <a:p>
            <a:pPr marL="342900" indent="-342900">
              <a:buFont typeface="Wingdings" panose="05000000000000000000" pitchFamily="2" charset="2"/>
              <a:buChar char="§"/>
              <a:defRPr/>
            </a:pPr>
            <a:r>
              <a:rPr lang="fr-FR" sz="1400" dirty="0" smtClean="0">
                <a:latin typeface="Frutiger LT Std 45 Light"/>
                <a:cs typeface="Arial" pitchFamily="34" charset="0"/>
              </a:rPr>
              <a:t>1 stand Western Front 14-18</a:t>
            </a:r>
          </a:p>
          <a:p>
            <a:pPr marL="342900" indent="-342900">
              <a:buFont typeface="Wingdings" panose="05000000000000000000" pitchFamily="2" charset="2"/>
              <a:buChar char="§"/>
              <a:defRPr/>
            </a:pPr>
            <a:r>
              <a:rPr lang="en-AU" sz="1400" dirty="0" smtClean="0">
                <a:latin typeface="Frutiger LT Std 45 Light"/>
                <a:cs typeface="Arial" pitchFamily="34" charset="0"/>
              </a:rPr>
              <a:t>2 </a:t>
            </a:r>
            <a:r>
              <a:rPr lang="en-AU" sz="1400" dirty="0" err="1" smtClean="0">
                <a:latin typeface="Frutiger LT Std 45 Light"/>
                <a:cs typeface="Arial" pitchFamily="34" charset="0"/>
              </a:rPr>
              <a:t>représentants</a:t>
            </a:r>
            <a:r>
              <a:rPr lang="en-AU" sz="1400" dirty="0" smtClean="0">
                <a:latin typeface="Frutiger LT Std 45 Light"/>
                <a:cs typeface="Arial" pitchFamily="34" charset="0"/>
              </a:rPr>
              <a:t> du Western Front : </a:t>
            </a:r>
          </a:p>
          <a:p>
            <a:pPr marL="800100" lvl="1" indent="-342900">
              <a:defRPr/>
            </a:pPr>
            <a:r>
              <a:rPr lang="en-AU" sz="1400" dirty="0" smtClean="0">
                <a:latin typeface="Frutiger LT Std 45 Light"/>
                <a:cs typeface="Arial" pitchFamily="34" charset="0"/>
              </a:rPr>
              <a:t>- La Somme </a:t>
            </a:r>
          </a:p>
          <a:p>
            <a:pPr marL="800100" lvl="1" indent="-342900">
              <a:defRPr/>
            </a:pPr>
            <a:r>
              <a:rPr lang="en-AU" sz="1400" dirty="0" smtClean="0">
                <a:latin typeface="Frutiger LT Std 45 Light"/>
                <a:cs typeface="Arial" pitchFamily="34" charset="0"/>
              </a:rPr>
              <a:t>- Le Nord-Pas de Calais</a:t>
            </a:r>
          </a:p>
          <a:p>
            <a:endParaRPr lang="en-AU" sz="1400" dirty="0" smtClean="0">
              <a:latin typeface="Frutiger LT Std 45 Light"/>
              <a:cs typeface="Arial" pitchFamily="34" charset="0"/>
            </a:endParaRPr>
          </a:p>
          <a:p>
            <a:pPr marL="285750" indent="-285750">
              <a:buFont typeface="Wingdings" panose="05000000000000000000" pitchFamily="2" charset="2"/>
              <a:buChar char="Ø"/>
            </a:pPr>
            <a:r>
              <a:rPr lang="en-AU" sz="1400" dirty="0" smtClean="0">
                <a:latin typeface="Frutiger LT Std 45 Light"/>
                <a:cs typeface="Arial" pitchFamily="34" charset="0"/>
              </a:rPr>
              <a:t>Au total 90 </a:t>
            </a:r>
            <a:r>
              <a:rPr lang="en-AU" sz="1400" dirty="0" err="1" smtClean="0">
                <a:latin typeface="Frutiger LT Std 45 Light"/>
                <a:cs typeface="Arial" pitchFamily="34" charset="0"/>
              </a:rPr>
              <a:t>Exposants</a:t>
            </a:r>
            <a:endParaRPr lang="en-AU" sz="1400" dirty="0" smtClean="0">
              <a:latin typeface="Frutiger LT Std 45 Light"/>
              <a:cs typeface="Arial" pitchFamily="34" charset="0"/>
            </a:endParaRPr>
          </a:p>
          <a:p>
            <a:pPr>
              <a:buFont typeface="Wingdings"/>
              <a:buChar char="Ø"/>
            </a:pPr>
            <a:endParaRPr lang="en-AU" sz="1400" dirty="0" smtClean="0">
              <a:latin typeface="Frutiger LT Std 45 Light"/>
              <a:cs typeface="Arial" pitchFamily="34" charset="0"/>
            </a:endParaRPr>
          </a:p>
          <a:p>
            <a:r>
              <a:rPr lang="en-AU" sz="1400" dirty="0" smtClean="0">
                <a:latin typeface="Frutiger LT Std 45 Light"/>
                <a:cs typeface="Arial" pitchFamily="34" charset="0"/>
              </a:rPr>
              <a:t>Sydney : 550 </a:t>
            </a:r>
            <a:r>
              <a:rPr lang="fr-FR" sz="1400" dirty="0" smtClean="0">
                <a:latin typeface="Frutiger LT Std 45 Light"/>
                <a:cs typeface="Arial" pitchFamily="34" charset="0"/>
              </a:rPr>
              <a:t> </a:t>
            </a:r>
            <a:r>
              <a:rPr lang="en-AU" sz="1400" dirty="0" smtClean="0">
                <a:latin typeface="Frutiger LT Std 45 Light"/>
                <a:cs typeface="Arial" pitchFamily="34" charset="0"/>
              </a:rPr>
              <a:t>Agents de voyage</a:t>
            </a:r>
          </a:p>
          <a:p>
            <a:r>
              <a:rPr lang="en-AU" sz="1400" dirty="0" smtClean="0">
                <a:latin typeface="Frutiger LT Std 45 Light"/>
                <a:cs typeface="Arial" pitchFamily="34" charset="0"/>
              </a:rPr>
              <a:t>Melbourne : 400 Agents de voyage</a:t>
            </a:r>
          </a:p>
          <a:p>
            <a:r>
              <a:rPr lang="en-AU" sz="1400" dirty="0" smtClean="0">
                <a:latin typeface="Frutiger LT Std 45 Light"/>
                <a:cs typeface="Arial" pitchFamily="34" charset="0"/>
              </a:rPr>
              <a:t>Auckland : 200</a:t>
            </a:r>
            <a:r>
              <a:rPr lang="fr-FR" sz="1400" dirty="0" smtClean="0">
                <a:latin typeface="Frutiger LT Std 45 Light"/>
                <a:cs typeface="Arial" pitchFamily="34" charset="0"/>
              </a:rPr>
              <a:t> </a:t>
            </a:r>
            <a:r>
              <a:rPr lang="en-AU" sz="1400" dirty="0" smtClean="0">
                <a:latin typeface="Frutiger LT Std 45 Light"/>
                <a:cs typeface="Arial" pitchFamily="34" charset="0"/>
              </a:rPr>
              <a:t>Agents de voyage</a:t>
            </a:r>
          </a:p>
          <a:p>
            <a:pPr>
              <a:buFont typeface="Wingdings" pitchFamily="2" charset="2"/>
              <a:buNone/>
            </a:pPr>
            <a:endParaRPr lang="en-AU" sz="1400" dirty="0" smtClean="0">
              <a:latin typeface="Frutiger LT Std 45 Light"/>
              <a:cs typeface="Arial" pitchFamily="34" charset="0"/>
            </a:endParaRPr>
          </a:p>
        </p:txBody>
      </p:sp>
    </p:spTree>
    <p:extLst>
      <p:ext uri="{BB962C8B-B14F-4D97-AF65-F5344CB8AC3E}">
        <p14:creationId xmlns:p14="http://schemas.microsoft.com/office/powerpoint/2010/main" val="3011566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5" name="Rectangle 4"/>
          <p:cNvSpPr/>
          <p:nvPr/>
        </p:nvSpPr>
        <p:spPr>
          <a:xfrm>
            <a:off x="402462" y="1340768"/>
            <a:ext cx="3240360" cy="4431983"/>
          </a:xfrm>
          <a:prstGeom prst="rect">
            <a:avLst/>
          </a:prstGeom>
        </p:spPr>
        <p:txBody>
          <a:bodyPr wrap="square">
            <a:spAutoFit/>
          </a:bodyPr>
          <a:lstStyle/>
          <a:p>
            <a:r>
              <a:rPr lang="fr-FR" sz="1600" b="1" dirty="0" smtClean="0">
                <a:latin typeface="Frutiger LT Std 45 Light"/>
                <a:cs typeface="Arial" pitchFamily="34" charset="0"/>
              </a:rPr>
              <a:t>D- Vers les professionnels </a:t>
            </a:r>
          </a:p>
          <a:p>
            <a:endParaRPr lang="fr-FR" sz="1600" dirty="0" smtClean="0">
              <a:latin typeface="Frutiger LT Std 45 Light"/>
              <a:cs typeface="Arial" pitchFamily="34" charset="0"/>
            </a:endParaRPr>
          </a:p>
          <a:p>
            <a:r>
              <a:rPr lang="fr-FR" sz="1600" b="1" u="sng" dirty="0" smtClean="0">
                <a:latin typeface="Frutiger LT Std 45 Light"/>
                <a:cs typeface="Arial" pitchFamily="34" charset="0"/>
              </a:rPr>
              <a:t>2015</a:t>
            </a:r>
          </a:p>
          <a:p>
            <a:r>
              <a:rPr lang="fr-FR" sz="1600" b="1" i="1" dirty="0" smtClean="0">
                <a:latin typeface="Frutiger LT Std 45 Light"/>
                <a:cs typeface="Arial" pitchFamily="34" charset="0"/>
              </a:rPr>
              <a:t>French </a:t>
            </a:r>
            <a:r>
              <a:rPr lang="fr-FR" sz="1600" b="1" i="1" dirty="0" err="1" smtClean="0">
                <a:latin typeface="Frutiger LT Std 45 Light"/>
                <a:cs typeface="Arial" pitchFamily="34" charset="0"/>
              </a:rPr>
              <a:t>affairs</a:t>
            </a:r>
            <a:r>
              <a:rPr lang="fr-FR" sz="1600" b="1" i="1" dirty="0" smtClean="0">
                <a:latin typeface="Frutiger LT Std 45 Light"/>
                <a:cs typeface="Arial" pitchFamily="34" charset="0"/>
              </a:rPr>
              <a:t> Etats-Unis - Atlanta</a:t>
            </a:r>
          </a:p>
          <a:p>
            <a:r>
              <a:rPr lang="fr-FR" sz="1600" dirty="0" smtClean="0">
                <a:latin typeface="Frutiger LT Std 45 Light"/>
                <a:cs typeface="Arial" pitchFamily="34" charset="0"/>
              </a:rPr>
              <a:t>18-20 Octobre 2015</a:t>
            </a:r>
          </a:p>
          <a:p>
            <a:endParaRPr lang="fr-FR" sz="1600" dirty="0" smtClean="0">
              <a:latin typeface="Frutiger LT Std 45 Light"/>
              <a:cs typeface="Arial" pitchFamily="34" charset="0"/>
            </a:endParaRPr>
          </a:p>
          <a:p>
            <a:r>
              <a:rPr lang="fr-FR" sz="1600" dirty="0" smtClean="0">
                <a:latin typeface="Frutiger LT Std 45 Light"/>
                <a:cs typeface="Arial" pitchFamily="34" charset="0"/>
              </a:rPr>
              <a:t>2 représentants du contrat : ADRT Aisne et CDT Meuse</a:t>
            </a:r>
          </a:p>
          <a:p>
            <a:endParaRPr lang="fr-FR" sz="1600" b="1" dirty="0" smtClean="0">
              <a:latin typeface="Frutiger LT Std 45 Light"/>
              <a:cs typeface="Arial" pitchFamily="34" charset="0"/>
            </a:endParaRPr>
          </a:p>
          <a:p>
            <a:r>
              <a:rPr lang="fr-FR" sz="1400" b="1" dirty="0" smtClean="0">
                <a:latin typeface="Frutiger LT Std 45 Light"/>
                <a:cs typeface="Arial" pitchFamily="34" charset="0"/>
              </a:rPr>
              <a:t>Format : </a:t>
            </a:r>
            <a:endParaRPr lang="fr-FR" sz="1400" b="1" dirty="0">
              <a:latin typeface="Frutiger LT Std 45 Light"/>
              <a:cs typeface="Arial" pitchFamily="34" charset="0"/>
            </a:endParaRPr>
          </a:p>
          <a:p>
            <a:endParaRPr lang="fr-FR" sz="800" b="1"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3 jours de rencontre</a:t>
            </a:r>
          </a:p>
          <a:p>
            <a:endParaRPr lang="fr-FR" sz="8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1 session de formation</a:t>
            </a:r>
          </a:p>
          <a:p>
            <a:r>
              <a:rPr lang="fr-FR" sz="1400" dirty="0" smtClean="0">
                <a:latin typeface="Frutiger LT Std 45 Light"/>
                <a:cs typeface="Arial" pitchFamily="34" charset="0"/>
              </a:rPr>
              <a:t>« </a:t>
            </a:r>
            <a:r>
              <a:rPr lang="fr-FR" sz="1400" dirty="0" err="1" smtClean="0">
                <a:latin typeface="Frutiger LT Std 45 Light"/>
                <a:cs typeface="Arial" pitchFamily="34" charset="0"/>
              </a:rPr>
              <a:t>Discover</a:t>
            </a:r>
            <a:r>
              <a:rPr lang="fr-FR" sz="1400" dirty="0" smtClean="0">
                <a:latin typeface="Frutiger LT Std 45 Light"/>
                <a:cs typeface="Arial" pitchFamily="34" charset="0"/>
              </a:rPr>
              <a:t> the Western Front</a:t>
            </a:r>
            <a:r>
              <a:rPr lang="fr-FR" sz="1600" dirty="0" smtClean="0">
                <a:latin typeface="Frutiger LT Std 45 Light"/>
                <a:cs typeface="Arial" pitchFamily="34" charset="0"/>
              </a:rPr>
              <a:t> »</a:t>
            </a:r>
          </a:p>
          <a:p>
            <a:r>
              <a:rPr lang="fr-FR" sz="1600" dirty="0" smtClean="0">
                <a:latin typeface="Frutiger LT Std 45 Light"/>
                <a:cs typeface="Arial" pitchFamily="34" charset="0"/>
              </a:rPr>
              <a:t> </a:t>
            </a:r>
          </a:p>
          <a:p>
            <a:endParaRPr lang="fr-FR" sz="1600" dirty="0" smtClean="0">
              <a:latin typeface="Frutiger LT Std 45 Light"/>
              <a:cs typeface="Arial" pitchFamily="34" charset="0"/>
            </a:endParaRPr>
          </a:p>
          <a:p>
            <a:pPr>
              <a:buFont typeface="Wingdings" pitchFamily="2" charset="2"/>
              <a:buChar char="Ø"/>
            </a:pPr>
            <a:endParaRPr lang="fr-FR" sz="1600" dirty="0" smtClean="0">
              <a:latin typeface="Frutiger LT Std 45 Light"/>
              <a:cs typeface="Arial" pitchFamily="34" charset="0"/>
            </a:endParaRPr>
          </a:p>
        </p:txBody>
      </p:sp>
      <p:pic>
        <p:nvPicPr>
          <p:cNvPr id="4" name="Picture 3" descr="M:\Espace Marine\Tourisme de Mémoire\PROMOTION\2015\US\French Affairs\Visuels\SAM_1349.JPG"/>
          <p:cNvPicPr>
            <a:picLocks noChangeAspect="1" noChangeArrowheads="1"/>
          </p:cNvPicPr>
          <p:nvPr/>
        </p:nvPicPr>
        <p:blipFill>
          <a:blip r:embed="rId2" cstate="screen"/>
          <a:srcRect/>
          <a:stretch>
            <a:fillRect/>
          </a:stretch>
        </p:blipFill>
        <p:spPr bwMode="auto">
          <a:xfrm>
            <a:off x="3995936" y="1268760"/>
            <a:ext cx="4840538" cy="3960440"/>
          </a:xfrm>
          <a:prstGeom prst="rect">
            <a:avLst/>
          </a:prstGeom>
          <a:noFill/>
          <a:ln w="38100">
            <a:solidFill>
              <a:schemeClr val="bg1"/>
            </a:solidFill>
          </a:ln>
        </p:spPr>
      </p:pic>
      <p:pic>
        <p:nvPicPr>
          <p:cNvPr id="6" name="Picture 2" descr="M:\Espace Marine\Tourisme de Mémoire\PROMOTION\2015\US\French Affairs\Visuels\SAM_1338.JPG"/>
          <p:cNvPicPr>
            <a:picLocks noChangeAspect="1" noChangeArrowheads="1"/>
          </p:cNvPicPr>
          <p:nvPr/>
        </p:nvPicPr>
        <p:blipFill>
          <a:blip r:embed="rId3" cstate="screen"/>
          <a:srcRect/>
          <a:stretch>
            <a:fillRect/>
          </a:stretch>
        </p:blipFill>
        <p:spPr bwMode="auto">
          <a:xfrm>
            <a:off x="2915816" y="4284284"/>
            <a:ext cx="2664296" cy="2022893"/>
          </a:xfrm>
          <a:prstGeom prst="rect">
            <a:avLst/>
          </a:prstGeom>
          <a:noFill/>
          <a:ln w="38100">
            <a:solidFill>
              <a:schemeClr val="bg1"/>
            </a:solidFill>
          </a:ln>
        </p:spPr>
      </p:pic>
    </p:spTree>
    <p:extLst>
      <p:ext uri="{BB962C8B-B14F-4D97-AF65-F5344CB8AC3E}">
        <p14:creationId xmlns:p14="http://schemas.microsoft.com/office/powerpoint/2010/main" val="17246432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620688"/>
            <a:ext cx="7473611" cy="656568"/>
          </a:xfrm>
        </p:spPr>
        <p:txBody>
          <a:bodyPr>
            <a:normAutofit fontScale="90000"/>
          </a:bodyPr>
          <a:lstStyle/>
          <a:p>
            <a:r>
              <a:rPr lang="fr-FR" dirty="0" smtClean="0"/>
              <a:t>Des actions concrètes</a:t>
            </a:r>
            <a:endParaRPr lang="fr-FR" dirty="0"/>
          </a:p>
        </p:txBody>
      </p:sp>
      <p:sp>
        <p:nvSpPr>
          <p:cNvPr id="5" name="Rectangle 4"/>
          <p:cNvSpPr/>
          <p:nvPr/>
        </p:nvSpPr>
        <p:spPr>
          <a:xfrm>
            <a:off x="391267" y="1418825"/>
            <a:ext cx="2952328" cy="4924425"/>
          </a:xfrm>
          <a:prstGeom prst="rect">
            <a:avLst/>
          </a:prstGeom>
        </p:spPr>
        <p:txBody>
          <a:bodyPr wrap="square">
            <a:spAutoFit/>
          </a:bodyPr>
          <a:lstStyle/>
          <a:p>
            <a:r>
              <a:rPr lang="fr-FR" sz="1600" b="1" dirty="0" smtClean="0">
                <a:latin typeface="Frutiger LT Std 45 Light"/>
                <a:cs typeface="Arial" pitchFamily="34" charset="0"/>
              </a:rPr>
              <a:t>D- Vers les professionnels </a:t>
            </a:r>
          </a:p>
          <a:p>
            <a:endParaRPr lang="fr-FR" sz="1600" dirty="0" smtClean="0">
              <a:latin typeface="Frutiger LT Std 45 Light"/>
              <a:cs typeface="Arial" pitchFamily="34" charset="0"/>
            </a:endParaRPr>
          </a:p>
          <a:p>
            <a:r>
              <a:rPr lang="fr-FR" sz="1600" b="1" u="sng" dirty="0" smtClean="0">
                <a:latin typeface="Frutiger LT Std 45 Light"/>
                <a:cs typeface="Arial" pitchFamily="34" charset="0"/>
              </a:rPr>
              <a:t>2015</a:t>
            </a:r>
          </a:p>
          <a:p>
            <a:r>
              <a:rPr lang="fr-FR" sz="1600" b="1" i="1" dirty="0" smtClean="0">
                <a:latin typeface="Frutiger LT Std 45 Light"/>
                <a:cs typeface="Arial" pitchFamily="34" charset="0"/>
              </a:rPr>
              <a:t>WTM – exposition Délit maille</a:t>
            </a:r>
          </a:p>
          <a:p>
            <a:r>
              <a:rPr lang="fr-FR" sz="1600" dirty="0" smtClean="0">
                <a:latin typeface="Frutiger LT Std 45 Light"/>
                <a:cs typeface="Arial" pitchFamily="34" charset="0"/>
              </a:rPr>
              <a:t>2 au 5 novembre </a:t>
            </a:r>
          </a:p>
          <a:p>
            <a:endParaRPr lang="fr-FR" sz="1600" b="1"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1 espace centenaire</a:t>
            </a:r>
          </a:p>
          <a:p>
            <a:pPr>
              <a:buFont typeface="Wingdings" pitchFamily="2" charset="2"/>
              <a:buChar char="ü"/>
            </a:pPr>
            <a:endParaRPr lang="fr-FR" sz="14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Exposition Délit maille sur la zone</a:t>
            </a:r>
          </a:p>
          <a:p>
            <a:pPr>
              <a:buFont typeface="Wingdings" pitchFamily="2" charset="2"/>
              <a:buChar char="ü"/>
            </a:pPr>
            <a:endParaRPr lang="fr-FR" sz="1400" dirty="0" smtClean="0">
              <a:latin typeface="Frutiger LT Std 45 Light"/>
              <a:cs typeface="Arial" pitchFamily="34" charset="0"/>
            </a:endParaRPr>
          </a:p>
          <a:p>
            <a:pPr marL="285750" indent="-285750">
              <a:buFont typeface="Wingdings" panose="05000000000000000000" pitchFamily="2" charset="2"/>
              <a:buChar char="§"/>
            </a:pPr>
            <a:r>
              <a:rPr lang="fr-FR" sz="1400" dirty="0" smtClean="0">
                <a:latin typeface="Frutiger LT Std 45 Light"/>
                <a:cs typeface="Arial" pitchFamily="34" charset="0"/>
              </a:rPr>
              <a:t>2 novembre : Rencontres sous forme de « Networking » entre l’artiste et des journalistes ainsi que les tours opérateurs, le temps d’un cocktail lunch. Présence de l’Ambassadeur de France</a:t>
            </a:r>
            <a:r>
              <a:rPr lang="fr-FR" sz="1600" dirty="0" smtClean="0">
                <a:latin typeface="Frutiger LT Std 45 Light"/>
                <a:cs typeface="Arial" pitchFamily="34" charset="0"/>
              </a:rPr>
              <a:t>.</a:t>
            </a:r>
          </a:p>
          <a:p>
            <a:endParaRPr lang="fr-FR" sz="1600" dirty="0" smtClean="0">
              <a:latin typeface="Frutiger LT Std 45 Light"/>
              <a:cs typeface="Arial" pitchFamily="34" charset="0"/>
            </a:endParaRPr>
          </a:p>
          <a:p>
            <a:pPr>
              <a:buFont typeface="Wingdings" pitchFamily="2" charset="2"/>
              <a:buChar char="Ø"/>
            </a:pPr>
            <a:endParaRPr lang="fr-FR" sz="1600" dirty="0" smtClean="0">
              <a:latin typeface="Frutiger LT Std 45 Light"/>
              <a:cs typeface="Arial" pitchFamily="34" charset="0"/>
            </a:endParaRPr>
          </a:p>
        </p:txBody>
      </p:sp>
      <p:pic>
        <p:nvPicPr>
          <p:cNvPr id="7" name="Picture 2"/>
          <p:cNvPicPr>
            <a:picLocks noChangeAspect="1" noChangeArrowheads="1"/>
          </p:cNvPicPr>
          <p:nvPr/>
        </p:nvPicPr>
        <p:blipFill>
          <a:blip r:embed="rId2" cstate="screen"/>
          <a:srcRect/>
          <a:stretch>
            <a:fillRect/>
          </a:stretch>
        </p:blipFill>
        <p:spPr bwMode="auto">
          <a:xfrm>
            <a:off x="6660232" y="4005065"/>
            <a:ext cx="2160240" cy="86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a:blip r:embed="rId3" cstate="screen"/>
          <a:srcRect/>
          <a:stretch>
            <a:fillRect/>
          </a:stretch>
        </p:blipFill>
        <p:spPr bwMode="auto">
          <a:xfrm>
            <a:off x="6660232" y="1412776"/>
            <a:ext cx="1880990" cy="2448272"/>
          </a:xfrm>
          <a:prstGeom prst="rect">
            <a:avLst/>
          </a:prstGeom>
          <a:noFill/>
          <a:ln w="9525">
            <a:noFill/>
            <a:miter lim="800000"/>
            <a:headEnd/>
            <a:tailEnd/>
          </a:ln>
        </p:spPr>
      </p:pic>
      <p:pic>
        <p:nvPicPr>
          <p:cNvPr id="2051" name="Picture 3"/>
          <p:cNvPicPr>
            <a:picLocks noChangeAspect="1" noChangeArrowheads="1"/>
          </p:cNvPicPr>
          <p:nvPr/>
        </p:nvPicPr>
        <p:blipFill>
          <a:blip r:embed="rId4" cstate="screen"/>
          <a:srcRect/>
          <a:stretch>
            <a:fillRect/>
          </a:stretch>
        </p:blipFill>
        <p:spPr bwMode="auto">
          <a:xfrm>
            <a:off x="3348581" y="1412776"/>
            <a:ext cx="3168352" cy="4190402"/>
          </a:xfrm>
          <a:prstGeom prst="rect">
            <a:avLst/>
          </a:prstGeom>
          <a:noFill/>
          <a:ln w="9525">
            <a:noFill/>
            <a:miter lim="800000"/>
            <a:headEnd/>
            <a:tailEnd/>
          </a:ln>
        </p:spPr>
      </p:pic>
    </p:spTree>
    <p:extLst>
      <p:ext uri="{BB962C8B-B14F-4D97-AF65-F5344CB8AC3E}">
        <p14:creationId xmlns:p14="http://schemas.microsoft.com/office/powerpoint/2010/main" val="2081657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708920"/>
            <a:ext cx="7772400" cy="1362075"/>
          </a:xfrm>
        </p:spPr>
        <p:txBody>
          <a:bodyPr/>
          <a:lstStyle/>
          <a:p>
            <a:r>
              <a:rPr lang="fr-FR" dirty="0" smtClean="0"/>
              <a:t>Quelques éléments de contexte …</a:t>
            </a:r>
            <a:endParaRPr lang="fr-FR" dirty="0"/>
          </a:p>
        </p:txBody>
      </p:sp>
      <p:sp>
        <p:nvSpPr>
          <p:cNvPr id="3" name="ZoneTexte 2"/>
          <p:cNvSpPr txBox="1"/>
          <p:nvPr/>
        </p:nvSpPr>
        <p:spPr>
          <a:xfrm>
            <a:off x="2555776" y="4725144"/>
            <a:ext cx="6408712" cy="923330"/>
          </a:xfrm>
          <a:prstGeom prst="rect">
            <a:avLst/>
          </a:prstGeom>
          <a:noFill/>
        </p:spPr>
        <p:txBody>
          <a:bodyPr wrap="square" rtlCol="0">
            <a:spAutoFit/>
          </a:bodyPr>
          <a:lstStyle/>
          <a:p>
            <a:pPr algn="r"/>
            <a:r>
              <a:rPr lang="fr-FR" b="1" dirty="0" smtClean="0">
                <a:latin typeface="Frutiger LT Std 45 Light" pitchFamily="34" charset="0"/>
              </a:rPr>
              <a:t>Par Mme Magali DA SILVA, </a:t>
            </a:r>
          </a:p>
          <a:p>
            <a:pPr algn="r"/>
            <a:r>
              <a:rPr lang="fr-FR" b="1" dirty="0" smtClean="0">
                <a:latin typeface="Frutiger LT Std 45 Light" pitchFamily="34" charset="0"/>
              </a:rPr>
              <a:t>Chargée de mission Tourisme de mémoire</a:t>
            </a:r>
            <a:r>
              <a:rPr lang="fr-FR" dirty="0" smtClean="0">
                <a:solidFill>
                  <a:srgbClr val="472F92"/>
                </a:solidFill>
              </a:rPr>
              <a:t/>
            </a:r>
            <a:br>
              <a:rPr lang="fr-FR" dirty="0" smtClean="0">
                <a:solidFill>
                  <a:srgbClr val="472F92"/>
                </a:solidFill>
              </a:rPr>
            </a:br>
            <a:endParaRPr lang="fr-FR" dirty="0">
              <a:solidFill>
                <a:srgbClr val="472F92"/>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7" y="5638758"/>
            <a:ext cx="3457571" cy="496457"/>
          </a:xfrm>
          <a:prstGeom prst="rect">
            <a:avLst/>
          </a:prstGeom>
        </p:spPr>
      </p:pic>
    </p:spTree>
    <p:extLst>
      <p:ext uri="{BB962C8B-B14F-4D97-AF65-F5344CB8AC3E}">
        <p14:creationId xmlns:p14="http://schemas.microsoft.com/office/powerpoint/2010/main" val="3115106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980728"/>
            <a:ext cx="7473611" cy="656568"/>
          </a:xfrm>
        </p:spPr>
        <p:txBody>
          <a:bodyPr/>
          <a:lstStyle/>
          <a:p>
            <a:r>
              <a:rPr lang="fr-FR" sz="3600" dirty="0" smtClean="0"/>
              <a:t>Des retombées directes sur la destination </a:t>
            </a:r>
            <a:br>
              <a:rPr lang="fr-FR" sz="3600" dirty="0" smtClean="0"/>
            </a:br>
            <a:endParaRPr lang="fr-FR" sz="3600" dirty="0"/>
          </a:p>
        </p:txBody>
      </p:sp>
      <p:sp>
        <p:nvSpPr>
          <p:cNvPr id="3" name="Espace réservé du contenu 2"/>
          <p:cNvSpPr>
            <a:spLocks noGrp="1"/>
          </p:cNvSpPr>
          <p:nvPr>
            <p:ph sz="half" idx="2"/>
          </p:nvPr>
        </p:nvSpPr>
        <p:spPr>
          <a:xfrm>
            <a:off x="467544" y="1700808"/>
            <a:ext cx="7344816" cy="4824536"/>
          </a:xfrm>
        </p:spPr>
        <p:txBody>
          <a:bodyPr>
            <a:noAutofit/>
          </a:bodyPr>
          <a:lstStyle/>
          <a:p>
            <a:pPr>
              <a:buNone/>
            </a:pPr>
            <a:r>
              <a:rPr lang="fr-FR" sz="1600" b="1" dirty="0" smtClean="0"/>
              <a:t>Résultats 2014 destination Front Ouest 14-18 </a:t>
            </a:r>
          </a:p>
          <a:p>
            <a:pPr>
              <a:buNone/>
            </a:pPr>
            <a:endParaRPr lang="fr-FR" sz="800" b="1" dirty="0" smtClean="0"/>
          </a:p>
          <a:p>
            <a:pPr marL="0">
              <a:spcBef>
                <a:spcPts val="0"/>
              </a:spcBef>
              <a:buNone/>
            </a:pPr>
            <a:r>
              <a:rPr lang="fr-FR" sz="1600" dirty="0" smtClean="0"/>
              <a:t>Fréquentation double sur certains sites, dépassant dès le mois d’août les chiffres de fréquentation de toute l’année 2013 </a:t>
            </a:r>
          </a:p>
          <a:p>
            <a:pPr>
              <a:buNone/>
            </a:pPr>
            <a:endParaRPr lang="fr-FR" sz="800" dirty="0" smtClean="0"/>
          </a:p>
          <a:p>
            <a:pPr>
              <a:buFont typeface="Wingdings" panose="05000000000000000000" pitchFamily="2" charset="2"/>
              <a:buChar char="Ø"/>
            </a:pPr>
            <a:r>
              <a:rPr lang="fr-FR" sz="1600" u="sng" dirty="0" smtClean="0"/>
              <a:t>NPDC : </a:t>
            </a:r>
            <a:r>
              <a:rPr lang="fr-FR" sz="1600" dirty="0" smtClean="0"/>
              <a:t> </a:t>
            </a:r>
            <a:r>
              <a:rPr lang="fr-FR" sz="1600" b="1" dirty="0" smtClean="0"/>
              <a:t>+71,8% pour la Carrière Wellington </a:t>
            </a:r>
            <a:r>
              <a:rPr lang="fr-FR" sz="1600" dirty="0" smtClean="0"/>
              <a:t>en</a:t>
            </a:r>
            <a:r>
              <a:rPr lang="fr-FR" sz="1600" b="1" dirty="0" smtClean="0"/>
              <a:t> </a:t>
            </a:r>
            <a:r>
              <a:rPr lang="fr-FR" sz="1600" dirty="0" smtClean="0"/>
              <a:t>juillet et août, sur la même période en 2013</a:t>
            </a:r>
          </a:p>
          <a:p>
            <a:pPr>
              <a:buNone/>
            </a:pPr>
            <a:endParaRPr lang="fr-FR" sz="800" dirty="0" smtClean="0"/>
          </a:p>
          <a:p>
            <a:pPr>
              <a:buFont typeface="Wingdings" panose="05000000000000000000" pitchFamily="2" charset="2"/>
              <a:buChar char="Ø"/>
            </a:pPr>
            <a:r>
              <a:rPr lang="fr-FR" sz="1600" u="sng" dirty="0" smtClean="0"/>
              <a:t>Somme </a:t>
            </a:r>
            <a:r>
              <a:rPr lang="fr-FR" sz="1600" dirty="0" smtClean="0"/>
              <a:t>:  </a:t>
            </a:r>
            <a:r>
              <a:rPr lang="fr-FR" sz="1600" b="1" dirty="0" smtClean="0"/>
              <a:t>+ 46 % de fréquentation pour les sites de mémoire </a:t>
            </a:r>
            <a:r>
              <a:rPr lang="fr-FR" sz="1600" dirty="0" smtClean="0"/>
              <a:t>dans la Haute-Somme de janvier à avril.</a:t>
            </a:r>
          </a:p>
          <a:p>
            <a:pPr>
              <a:buNone/>
            </a:pPr>
            <a:r>
              <a:rPr lang="fr-FR" sz="1600" dirty="0" smtClean="0"/>
              <a:t>	Sur les 6 sites majeurs* : 84,6% de ces visiteurs étaient internationaux, dont 57% Britanniques et 9% Australiens </a:t>
            </a:r>
          </a:p>
          <a:p>
            <a:pPr>
              <a:buNone/>
            </a:pPr>
            <a:endParaRPr lang="fr-FR" sz="800" dirty="0" smtClean="0"/>
          </a:p>
          <a:p>
            <a:pPr>
              <a:buFont typeface="Wingdings" panose="05000000000000000000" pitchFamily="2" charset="2"/>
              <a:buChar char="Ø"/>
            </a:pPr>
            <a:r>
              <a:rPr lang="fr-FR" sz="1600" u="sng" dirty="0" smtClean="0"/>
              <a:t>Aisne </a:t>
            </a:r>
            <a:r>
              <a:rPr lang="fr-FR" sz="1600" dirty="0" smtClean="0"/>
              <a:t>: La Caverne du Dragon a accueilli 57 349 visiteurs de janvier à septembre 2014, contre 31 217 sur la même période en 2013. Parmi eux, </a:t>
            </a:r>
            <a:r>
              <a:rPr lang="fr-FR" sz="1600" b="1" dirty="0" smtClean="0"/>
              <a:t>9 474 visiteurs internationaux</a:t>
            </a:r>
            <a:r>
              <a:rPr lang="fr-FR" sz="1600" dirty="0" smtClean="0"/>
              <a:t>.</a:t>
            </a:r>
          </a:p>
          <a:p>
            <a:pPr marL="0" indent="0">
              <a:buNone/>
            </a:pPr>
            <a:endParaRPr lang="fr-FR" sz="800" dirty="0" smtClean="0"/>
          </a:p>
          <a:p>
            <a:pPr>
              <a:buFont typeface="Wingdings" panose="05000000000000000000" pitchFamily="2" charset="2"/>
              <a:buChar char="Ø"/>
            </a:pPr>
            <a:r>
              <a:rPr lang="fr-FR" sz="1600" u="sng" dirty="0"/>
              <a:t>Meuse </a:t>
            </a:r>
            <a:r>
              <a:rPr lang="fr-FR" sz="1600" dirty="0"/>
              <a:t>: A fin août, le nombre d’entrées global des sites de mémoire de la Meuse atteignait déjà le chiffre annuel de 2013, soit </a:t>
            </a:r>
            <a:r>
              <a:rPr lang="fr-FR" sz="1600" b="1" dirty="0"/>
              <a:t>549 000 visiteurs</a:t>
            </a:r>
            <a:endParaRPr lang="fr-FR" sz="1600" dirty="0" smtClean="0"/>
          </a:p>
          <a:p>
            <a:pPr>
              <a:buNone/>
            </a:pPr>
            <a:r>
              <a:rPr lang="fr-FR" sz="1600" dirty="0" smtClean="0"/>
              <a:t>	</a:t>
            </a:r>
            <a:r>
              <a:rPr lang="fr-FR" sz="800" dirty="0" smtClean="0"/>
              <a:t>	</a:t>
            </a:r>
          </a:p>
          <a:p>
            <a:pPr>
              <a:buNone/>
            </a:pPr>
            <a:r>
              <a:rPr lang="fr-FR" sz="1600" dirty="0" smtClean="0"/>
              <a:t>	</a:t>
            </a:r>
            <a:endParaRPr lang="fr-FR" sz="1600" b="1" dirty="0" smtClean="0"/>
          </a:p>
          <a:p>
            <a:pPr>
              <a:buNone/>
            </a:pPr>
            <a:endParaRPr lang="fr-FR" sz="1600" dirty="0" smtClean="0"/>
          </a:p>
          <a:p>
            <a:pPr>
              <a:buNone/>
            </a:pPr>
            <a:endParaRPr lang="fr-FR" sz="1600" dirty="0" smtClean="0"/>
          </a:p>
          <a:p>
            <a:pPr>
              <a:buNone/>
            </a:pPr>
            <a:r>
              <a:rPr lang="fr-FR" sz="1600" dirty="0" smtClean="0"/>
              <a:t>*</a:t>
            </a:r>
            <a:r>
              <a:rPr lang="fr-FR" sz="1600" i="1" dirty="0" smtClean="0"/>
              <a:t> Mémorial Terre-Neuvien de Beaumont-Hamel, Mémorial de </a:t>
            </a:r>
            <a:r>
              <a:rPr lang="fr-FR" sz="1600" i="1" dirty="0" err="1" smtClean="0"/>
              <a:t>Thiepval</a:t>
            </a:r>
            <a:r>
              <a:rPr lang="fr-FR" sz="1600" i="1" dirty="0" smtClean="0"/>
              <a:t>, Trou de Mine à La </a:t>
            </a:r>
            <a:r>
              <a:rPr lang="fr-FR" sz="1600" i="1" dirty="0" err="1" smtClean="0"/>
              <a:t>Boisselle</a:t>
            </a:r>
            <a:r>
              <a:rPr lang="fr-FR" sz="1600" i="1" dirty="0" smtClean="0"/>
              <a:t>, Musée « Somme 1916 » d’Albert, Historial de la Grande Guerre de Péronne, Mémorial national Australien de Villiers </a:t>
            </a:r>
            <a:r>
              <a:rPr lang="fr-FR" sz="1600" i="1" dirty="0" err="1" smtClean="0"/>
              <a:t>Bretonneux</a:t>
            </a:r>
            <a:r>
              <a:rPr lang="fr-FR" sz="1600" i="1" dirty="0" smtClean="0"/>
              <a:t> </a:t>
            </a:r>
            <a:endParaRPr lang="fr-FR" sz="1600" dirty="0" smtClean="0"/>
          </a:p>
        </p:txBody>
      </p:sp>
    </p:spTree>
    <p:extLst>
      <p:ext uri="{BB962C8B-B14F-4D97-AF65-F5344CB8AC3E}">
        <p14:creationId xmlns:p14="http://schemas.microsoft.com/office/powerpoint/2010/main" val="2304029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1116248"/>
            <a:ext cx="7473611" cy="656568"/>
          </a:xfrm>
        </p:spPr>
        <p:txBody>
          <a:bodyPr/>
          <a:lstStyle/>
          <a:p>
            <a:r>
              <a:rPr lang="fr-FR" sz="3600" dirty="0" smtClean="0"/>
              <a:t>Des retombées directes sur la destination </a:t>
            </a:r>
            <a:br>
              <a:rPr lang="fr-FR" sz="3600" dirty="0" smtClean="0"/>
            </a:br>
            <a:endParaRPr lang="fr-FR" sz="3600" dirty="0"/>
          </a:p>
        </p:txBody>
      </p:sp>
      <p:sp>
        <p:nvSpPr>
          <p:cNvPr id="3" name="Espace réservé du contenu 2"/>
          <p:cNvSpPr>
            <a:spLocks noGrp="1"/>
          </p:cNvSpPr>
          <p:nvPr>
            <p:ph sz="half" idx="2"/>
          </p:nvPr>
        </p:nvSpPr>
        <p:spPr>
          <a:xfrm>
            <a:off x="467544" y="1916832"/>
            <a:ext cx="7632848" cy="3777283"/>
          </a:xfrm>
        </p:spPr>
        <p:txBody>
          <a:bodyPr>
            <a:noAutofit/>
          </a:bodyPr>
          <a:lstStyle/>
          <a:p>
            <a:pPr>
              <a:buNone/>
            </a:pPr>
            <a:r>
              <a:rPr lang="fr-FR" sz="1600" b="1" dirty="0" smtClean="0"/>
              <a:t>Résultats 2015 destination Front Ouest 14-18 </a:t>
            </a:r>
          </a:p>
          <a:p>
            <a:pPr>
              <a:buNone/>
            </a:pPr>
            <a:endParaRPr lang="fr-FR" sz="800" b="1" dirty="0" smtClean="0"/>
          </a:p>
          <a:p>
            <a:pPr marL="0">
              <a:spcBef>
                <a:spcPts val="0"/>
              </a:spcBef>
              <a:buNone/>
            </a:pPr>
            <a:r>
              <a:rPr lang="fr-FR" sz="1600" dirty="0" smtClean="0"/>
              <a:t>La fréquentation des sites se maintient en 2015 à des niveaux supérieurs à 2013 </a:t>
            </a:r>
          </a:p>
          <a:p>
            <a:pPr marL="0">
              <a:spcBef>
                <a:spcPts val="0"/>
              </a:spcBef>
              <a:buNone/>
            </a:pPr>
            <a:r>
              <a:rPr lang="fr-FR" sz="1600" dirty="0" smtClean="0"/>
              <a:t>Augmentation notable du nombre de visiteurs long-courrier (Canadiens, Américains, Australiens) </a:t>
            </a:r>
          </a:p>
          <a:p>
            <a:pPr>
              <a:buNone/>
            </a:pPr>
            <a:endParaRPr lang="fr-FR" sz="800" dirty="0" smtClean="0"/>
          </a:p>
          <a:p>
            <a:pPr>
              <a:buFont typeface="Wingdings" panose="05000000000000000000" pitchFamily="2" charset="2"/>
              <a:buChar char="Ø"/>
            </a:pPr>
            <a:r>
              <a:rPr lang="fr-FR" sz="1600" u="sng" dirty="0" smtClean="0"/>
              <a:t>NPDC :</a:t>
            </a:r>
            <a:r>
              <a:rPr lang="fr-FR" sz="1600" dirty="0" smtClean="0"/>
              <a:t> </a:t>
            </a:r>
            <a:r>
              <a:rPr lang="fr-FR" sz="1600" b="1" dirty="0" smtClean="0"/>
              <a:t>+ 8% de nuitées de touristes britanniques </a:t>
            </a:r>
            <a:r>
              <a:rPr lang="fr-FR" sz="1600" dirty="0" smtClean="0"/>
              <a:t>au 1er trimestre 2015, par rapport au 1er trimestre 2014 </a:t>
            </a:r>
          </a:p>
          <a:p>
            <a:pPr>
              <a:buNone/>
            </a:pPr>
            <a:endParaRPr lang="fr-FR" sz="800" dirty="0" smtClean="0"/>
          </a:p>
          <a:p>
            <a:pPr>
              <a:buFont typeface="Wingdings" panose="05000000000000000000" pitchFamily="2" charset="2"/>
              <a:buChar char="Ø"/>
            </a:pPr>
            <a:r>
              <a:rPr lang="fr-FR" sz="1600" u="sng" dirty="0" smtClean="0"/>
              <a:t>Champagne-Ardenne :</a:t>
            </a:r>
            <a:r>
              <a:rPr lang="fr-FR" sz="1600" dirty="0" smtClean="0"/>
              <a:t> </a:t>
            </a:r>
            <a:r>
              <a:rPr lang="fr-FR" sz="1600" b="1" dirty="0" smtClean="0"/>
              <a:t>83% des structures ont été plus programmées par les tour-opérateurs</a:t>
            </a:r>
            <a:r>
              <a:rPr lang="fr-FR" sz="1600" dirty="0" smtClean="0"/>
              <a:t>. Forte anticipation des réservations pour 2016. </a:t>
            </a:r>
          </a:p>
          <a:p>
            <a:pPr>
              <a:buFontTx/>
              <a:buChar char="-"/>
            </a:pPr>
            <a:endParaRPr lang="fr-FR" sz="800" dirty="0" smtClean="0"/>
          </a:p>
          <a:p>
            <a:pPr>
              <a:buFont typeface="Wingdings" panose="05000000000000000000" pitchFamily="2" charset="2"/>
              <a:buChar char="Ø"/>
            </a:pPr>
            <a:r>
              <a:rPr lang="fr-FR" sz="1600" u="sng" dirty="0" smtClean="0"/>
              <a:t>Meuse</a:t>
            </a:r>
            <a:r>
              <a:rPr lang="fr-FR" sz="1600" dirty="0" smtClean="0"/>
              <a:t> : </a:t>
            </a:r>
            <a:r>
              <a:rPr lang="fr-FR" sz="1600" b="1" dirty="0" smtClean="0"/>
              <a:t>le niveau d’activité actuel des sites reste supérieur de 30 % à 2013</a:t>
            </a:r>
            <a:r>
              <a:rPr lang="fr-FR" sz="1600" dirty="0" smtClean="0"/>
              <a:t>.</a:t>
            </a:r>
          </a:p>
          <a:p>
            <a:pPr>
              <a:buNone/>
            </a:pPr>
            <a:endParaRPr lang="fr-FR" sz="800" dirty="0" smtClean="0"/>
          </a:p>
          <a:p>
            <a:pPr>
              <a:buFont typeface="Wingdings" panose="05000000000000000000" pitchFamily="2" charset="2"/>
              <a:buChar char="Ø"/>
            </a:pPr>
            <a:r>
              <a:rPr lang="fr-FR" sz="1600" u="sng" dirty="0" smtClean="0"/>
              <a:t>Front des Vosges : </a:t>
            </a:r>
            <a:r>
              <a:rPr lang="fr-FR" sz="1600" b="1" dirty="0" smtClean="0"/>
              <a:t>+ 52,10 % de visiteurs sur le site du Hartmannswillerkopf</a:t>
            </a:r>
            <a:r>
              <a:rPr lang="fr-FR" sz="1600" dirty="0" smtClean="0"/>
              <a:t>, l’un des quatre monuments nationaux de la Grande Guerre par rapport à septembre 2014. </a:t>
            </a:r>
          </a:p>
          <a:p>
            <a:pPr>
              <a:buNone/>
            </a:pPr>
            <a:endParaRPr lang="fr-FR" sz="1600" dirty="0" smtClean="0"/>
          </a:p>
        </p:txBody>
      </p:sp>
    </p:spTree>
    <p:extLst>
      <p:ext uri="{BB962C8B-B14F-4D97-AF65-F5344CB8AC3E}">
        <p14:creationId xmlns:p14="http://schemas.microsoft.com/office/powerpoint/2010/main" val="19633387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459" y="1116248"/>
            <a:ext cx="7473611" cy="656568"/>
          </a:xfrm>
        </p:spPr>
        <p:txBody>
          <a:bodyPr/>
          <a:lstStyle/>
          <a:p>
            <a:r>
              <a:rPr lang="fr-FR" sz="3600" dirty="0" smtClean="0"/>
              <a:t>Des retombées directes sur la destination </a:t>
            </a:r>
            <a:br>
              <a:rPr lang="fr-FR" sz="3600" dirty="0" smtClean="0"/>
            </a:br>
            <a:endParaRPr lang="fr-FR" sz="3600" dirty="0"/>
          </a:p>
        </p:txBody>
      </p:sp>
      <p:sp>
        <p:nvSpPr>
          <p:cNvPr id="3" name="Espace réservé du contenu 2"/>
          <p:cNvSpPr>
            <a:spLocks noGrp="1"/>
          </p:cNvSpPr>
          <p:nvPr>
            <p:ph sz="half" idx="2"/>
          </p:nvPr>
        </p:nvSpPr>
        <p:spPr>
          <a:xfrm>
            <a:off x="467544" y="2027981"/>
            <a:ext cx="7449478" cy="3777283"/>
          </a:xfrm>
        </p:spPr>
        <p:txBody>
          <a:bodyPr>
            <a:noAutofit/>
          </a:bodyPr>
          <a:lstStyle/>
          <a:p>
            <a:pPr>
              <a:buNone/>
            </a:pPr>
            <a:r>
              <a:rPr lang="fr-FR" sz="1600" b="1" dirty="0" smtClean="0"/>
              <a:t>Perspectives  </a:t>
            </a:r>
          </a:p>
          <a:p>
            <a:pPr>
              <a:buNone/>
            </a:pPr>
            <a:endParaRPr lang="fr-FR" sz="1600" b="1" dirty="0" smtClean="0"/>
          </a:p>
          <a:p>
            <a:pPr>
              <a:buFont typeface="Wingdings" panose="05000000000000000000" pitchFamily="2" charset="2"/>
              <a:buChar char="Ø"/>
            </a:pPr>
            <a:r>
              <a:rPr lang="fr-FR" sz="1600" dirty="0" smtClean="0"/>
              <a:t>Meuse : Verdun 2016</a:t>
            </a:r>
          </a:p>
          <a:p>
            <a:pPr>
              <a:buNone/>
            </a:pPr>
            <a:endParaRPr lang="fr-FR" sz="1600" b="1" dirty="0" smtClean="0"/>
          </a:p>
          <a:p>
            <a:pPr>
              <a:buFont typeface="Wingdings" panose="05000000000000000000" pitchFamily="2" charset="2"/>
              <a:buChar char="Ø"/>
            </a:pPr>
            <a:r>
              <a:rPr lang="fr-FR" sz="1600" dirty="0" smtClean="0"/>
              <a:t>Somme : centenaire de la bataille le 1er juillet. Plusieurs cérémonies à La </a:t>
            </a:r>
            <a:r>
              <a:rPr lang="fr-FR" sz="1600" dirty="0" err="1" smtClean="0"/>
              <a:t>Boisselle</a:t>
            </a:r>
            <a:r>
              <a:rPr lang="fr-FR" sz="1600" dirty="0" smtClean="0"/>
              <a:t>, </a:t>
            </a:r>
            <a:r>
              <a:rPr lang="fr-FR" sz="1600" dirty="0" err="1" smtClean="0"/>
              <a:t>Contalmaison</a:t>
            </a:r>
            <a:r>
              <a:rPr lang="fr-FR" sz="1600" dirty="0" smtClean="0"/>
              <a:t>, </a:t>
            </a:r>
            <a:r>
              <a:rPr lang="fr-FR" sz="1600" dirty="0" err="1" smtClean="0"/>
              <a:t>Thiepval</a:t>
            </a:r>
            <a:r>
              <a:rPr lang="fr-FR" sz="1600" dirty="0" smtClean="0"/>
              <a:t>, Beaumont-Hamel et </a:t>
            </a:r>
            <a:r>
              <a:rPr lang="fr-FR" sz="1600" dirty="0" err="1" smtClean="0"/>
              <a:t>Fricourt</a:t>
            </a:r>
            <a:r>
              <a:rPr lang="fr-FR" sz="1600" dirty="0" smtClean="0"/>
              <a:t> devraient réunir </a:t>
            </a:r>
            <a:r>
              <a:rPr lang="fr-FR" sz="1600" b="1" dirty="0" smtClean="0"/>
              <a:t>plus de 30 000 visiteurs. </a:t>
            </a:r>
          </a:p>
          <a:p>
            <a:pPr marL="0" indent="0">
              <a:buNone/>
            </a:pPr>
            <a:endParaRPr lang="fr-FR" sz="1600" b="1" dirty="0"/>
          </a:p>
          <a:p>
            <a:pPr>
              <a:buFont typeface="Wingdings" panose="05000000000000000000" pitchFamily="2" charset="2"/>
              <a:buChar char="Ø"/>
            </a:pPr>
            <a:r>
              <a:rPr lang="fr-FR" sz="1600" dirty="0" smtClean="0"/>
              <a:t>Aisne : 2017, commémorations de la 2e Bataille de l’Aisne, la Bataille de la Malmaison et la prise de la Caverne du Dragon par les Français</a:t>
            </a:r>
          </a:p>
          <a:p>
            <a:pPr>
              <a:buFontTx/>
              <a:buChar char="-"/>
            </a:pPr>
            <a:endParaRPr lang="fr-FR" sz="1600" dirty="0" smtClean="0"/>
          </a:p>
          <a:p>
            <a:pPr>
              <a:buFont typeface="Wingdings" panose="05000000000000000000" pitchFamily="2" charset="2"/>
              <a:buChar char="Ø"/>
            </a:pPr>
            <a:r>
              <a:rPr lang="fr-FR" sz="1600" dirty="0" smtClean="0"/>
              <a:t>NPDC :  Vimy 2017</a:t>
            </a:r>
          </a:p>
          <a:p>
            <a:pPr>
              <a:buNone/>
            </a:pPr>
            <a:endParaRPr lang="fr-FR" sz="1600" dirty="0" smtClean="0"/>
          </a:p>
          <a:p>
            <a:pPr>
              <a:buNone/>
            </a:pPr>
            <a:endParaRPr lang="fr-FR" sz="1600" b="1" dirty="0" smtClean="0"/>
          </a:p>
          <a:p>
            <a:pPr>
              <a:buNone/>
            </a:pPr>
            <a:endParaRPr lang="fr-FR" sz="1600" dirty="0" smtClean="0"/>
          </a:p>
        </p:txBody>
      </p:sp>
    </p:spTree>
    <p:extLst>
      <p:ext uri="{BB962C8B-B14F-4D97-AF65-F5344CB8AC3E}">
        <p14:creationId xmlns:p14="http://schemas.microsoft.com/office/powerpoint/2010/main" val="34992106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32856"/>
            <a:ext cx="9144000" cy="2016224"/>
          </a:xfrm>
        </p:spPr>
        <p:txBody>
          <a:bodyPr>
            <a:normAutofit/>
          </a:bodyPr>
          <a:lstStyle/>
          <a:p>
            <a:r>
              <a:rPr lang="fr-FR" sz="2200" dirty="0" smtClean="0"/>
              <a:t/>
            </a:r>
            <a:br>
              <a:rPr lang="fr-FR" sz="2200" dirty="0" smtClean="0"/>
            </a:br>
            <a:endParaRPr lang="fr-FR" sz="2200" cap="none" dirty="0"/>
          </a:p>
        </p:txBody>
      </p:sp>
      <p:sp>
        <p:nvSpPr>
          <p:cNvPr id="3" name="ZoneTexte 2"/>
          <p:cNvSpPr txBox="1"/>
          <p:nvPr/>
        </p:nvSpPr>
        <p:spPr>
          <a:xfrm>
            <a:off x="2555776" y="4725144"/>
            <a:ext cx="6408712" cy="923330"/>
          </a:xfrm>
          <a:prstGeom prst="rect">
            <a:avLst/>
          </a:prstGeom>
          <a:noFill/>
        </p:spPr>
        <p:txBody>
          <a:bodyPr wrap="square" rtlCol="0">
            <a:spAutoFit/>
          </a:bodyPr>
          <a:lstStyle/>
          <a:p>
            <a:pPr algn="r"/>
            <a:r>
              <a:rPr lang="fr-FR" b="1" dirty="0" smtClean="0">
                <a:latin typeface="Frutiger LT Std 45 Light" pitchFamily="34" charset="0"/>
              </a:rPr>
              <a:t>Par M. Édouard ROOSE, </a:t>
            </a:r>
          </a:p>
          <a:p>
            <a:pPr algn="r"/>
            <a:r>
              <a:rPr lang="fr-FR" b="1" dirty="0">
                <a:latin typeface="Frutiger LT Std 45 Light" pitchFamily="34" charset="0"/>
              </a:rPr>
              <a:t>C</a:t>
            </a:r>
            <a:r>
              <a:rPr lang="fr-FR" b="1" dirty="0" smtClean="0">
                <a:latin typeface="Frutiger LT Std 45 Light" pitchFamily="34" charset="0"/>
              </a:rPr>
              <a:t>hargé d’animation des projets culturels</a:t>
            </a:r>
            <a:r>
              <a:rPr lang="fr-FR" dirty="0" smtClean="0">
                <a:solidFill>
                  <a:srgbClr val="472F92"/>
                </a:solidFill>
              </a:rPr>
              <a:t/>
            </a:r>
            <a:br>
              <a:rPr lang="fr-FR" dirty="0" smtClean="0">
                <a:solidFill>
                  <a:srgbClr val="472F92"/>
                </a:solidFill>
              </a:rPr>
            </a:br>
            <a:endParaRPr lang="fr-FR" dirty="0">
              <a:solidFill>
                <a:srgbClr val="472F92"/>
              </a:solidFill>
            </a:endParaRPr>
          </a:p>
        </p:txBody>
      </p:sp>
      <p:pic>
        <p:nvPicPr>
          <p:cNvPr id="4" name="Picture 2" descr="O:\CREATEURSDHORIZONS\Logos\Nord-Pas de Calais TOURISME\logo Nord-Pas de Calais Touris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5716" y="5648474"/>
            <a:ext cx="2523927" cy="5040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3568" y="2160075"/>
            <a:ext cx="8064896" cy="2308324"/>
          </a:xfrm>
          <a:prstGeom prst="rect">
            <a:avLst/>
          </a:prstGeom>
        </p:spPr>
        <p:txBody>
          <a:bodyPr wrap="square">
            <a:spAutoFit/>
          </a:bodyPr>
          <a:lstStyle/>
          <a:p>
            <a:pPr algn="ctr"/>
            <a:r>
              <a:rPr lang="fr-FR" sz="3600" b="1" cap="all" dirty="0" smtClean="0">
                <a:solidFill>
                  <a:srgbClr val="472F92"/>
                </a:solidFill>
                <a:latin typeface="Insignia LT Std" pitchFamily="34" charset="0"/>
              </a:rPr>
              <a:t>Quel apport du </a:t>
            </a:r>
            <a:r>
              <a:rPr lang="fr-FR" sz="3600" b="1" cap="all" dirty="0">
                <a:solidFill>
                  <a:srgbClr val="472F92"/>
                </a:solidFill>
                <a:latin typeface="Insignia LT Std" pitchFamily="34" charset="0"/>
              </a:rPr>
              <a:t>contrat </a:t>
            </a:r>
            <a:r>
              <a:rPr lang="fr-FR" sz="3600" b="1" cap="all" dirty="0" smtClean="0">
                <a:solidFill>
                  <a:srgbClr val="472F92"/>
                </a:solidFill>
                <a:latin typeface="Insignia LT Std" pitchFamily="34" charset="0"/>
              </a:rPr>
              <a:t>de destination «</a:t>
            </a:r>
            <a:r>
              <a:rPr lang="fr-FR" sz="3600" b="1" cap="all" dirty="0">
                <a:solidFill>
                  <a:srgbClr val="472F92"/>
                </a:solidFill>
                <a:latin typeface="Insignia LT Std" pitchFamily="34" charset="0"/>
              </a:rPr>
              <a:t> </a:t>
            </a:r>
            <a:r>
              <a:rPr lang="fr-FR" sz="3600" b="1" cap="all" dirty="0" smtClean="0">
                <a:solidFill>
                  <a:srgbClr val="472F92"/>
                </a:solidFill>
                <a:latin typeface="Insignia LT Std" pitchFamily="34" charset="0"/>
              </a:rPr>
              <a:t>Centenaire</a:t>
            </a:r>
            <a:r>
              <a:rPr lang="fr-FR" sz="3600" b="1" cap="all" dirty="0">
                <a:solidFill>
                  <a:srgbClr val="472F92"/>
                </a:solidFill>
                <a:latin typeface="Insignia LT Std" pitchFamily="34" charset="0"/>
              </a:rPr>
              <a:t/>
            </a:r>
            <a:br>
              <a:rPr lang="fr-FR" sz="3600" b="1" cap="all" dirty="0">
                <a:solidFill>
                  <a:srgbClr val="472F92"/>
                </a:solidFill>
                <a:latin typeface="Insignia LT Std" pitchFamily="34" charset="0"/>
              </a:rPr>
            </a:br>
            <a:r>
              <a:rPr lang="fr-FR" sz="3600" b="1" cap="all" dirty="0">
                <a:solidFill>
                  <a:srgbClr val="472F92"/>
                </a:solidFill>
                <a:latin typeface="Insignia LT Std" pitchFamily="34" charset="0"/>
              </a:rPr>
              <a:t>de la </a:t>
            </a:r>
            <a:r>
              <a:rPr lang="fr-FR" sz="3600" b="1" cap="all" dirty="0" smtClean="0">
                <a:solidFill>
                  <a:srgbClr val="472F92"/>
                </a:solidFill>
                <a:latin typeface="Insignia LT Std" pitchFamily="34" charset="0"/>
              </a:rPr>
              <a:t>Grande Guerre</a:t>
            </a:r>
            <a:r>
              <a:rPr lang="fr-FR" sz="3600" b="1" cap="all" dirty="0">
                <a:solidFill>
                  <a:srgbClr val="472F92"/>
                </a:solidFill>
                <a:latin typeface="Insignia LT Std" pitchFamily="34" charset="0"/>
              </a:rPr>
              <a:t> </a:t>
            </a:r>
            <a:r>
              <a:rPr lang="fr-FR" sz="3600" b="1" cap="all" dirty="0" smtClean="0">
                <a:solidFill>
                  <a:srgbClr val="472F92"/>
                </a:solidFill>
                <a:latin typeface="Insignia LT Std" pitchFamily="34" charset="0"/>
              </a:rPr>
              <a:t>» sur les territoires ?</a:t>
            </a:r>
            <a:endParaRPr lang="fr-FR" sz="3600" b="1" cap="all" dirty="0">
              <a:solidFill>
                <a:srgbClr val="472F92"/>
              </a:solidFill>
              <a:latin typeface="Insignia LT Std" pitchFamily="34" charset="0"/>
            </a:endParaRPr>
          </a:p>
        </p:txBody>
      </p:sp>
    </p:spTree>
    <p:extLst>
      <p:ext uri="{BB962C8B-B14F-4D97-AF65-F5344CB8AC3E}">
        <p14:creationId xmlns:p14="http://schemas.microsoft.com/office/powerpoint/2010/main" val="26255591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82129" y="116632"/>
            <a:ext cx="5302238" cy="694493"/>
          </a:xfrm>
        </p:spPr>
        <p:txBody>
          <a:bodyPr>
            <a:normAutofit fontScale="90000"/>
          </a:bodyPr>
          <a:lstStyle/>
          <a:p>
            <a:pPr algn="ctr"/>
            <a:r>
              <a:rPr lang="fr-FR" i="1" dirty="0" smtClean="0">
                <a:solidFill>
                  <a:schemeClr val="accent4">
                    <a:lumMod val="75000"/>
                  </a:schemeClr>
                </a:solidFill>
              </a:rPr>
              <a:t>contexte</a:t>
            </a:r>
            <a:endParaRPr lang="fr-FR" i="1" dirty="0">
              <a:solidFill>
                <a:schemeClr val="accent4">
                  <a:lumMod val="75000"/>
                </a:schemeClr>
              </a:solidFill>
            </a:endParaRPr>
          </a:p>
        </p:txBody>
      </p:sp>
      <p:sp>
        <p:nvSpPr>
          <p:cNvPr id="3" name="Espace réservé du contenu 2"/>
          <p:cNvSpPr>
            <a:spLocks noGrp="1"/>
          </p:cNvSpPr>
          <p:nvPr>
            <p:ph sz="half" idx="2"/>
          </p:nvPr>
        </p:nvSpPr>
        <p:spPr>
          <a:xfrm>
            <a:off x="467544" y="1410216"/>
            <a:ext cx="4040188" cy="4395048"/>
          </a:xfrm>
          <a:ln>
            <a:solidFill>
              <a:schemeClr val="bg1">
                <a:lumMod val="75000"/>
              </a:schemeClr>
            </a:solidFill>
          </a:ln>
        </p:spPr>
        <p:txBody>
          <a:bodyPr/>
          <a:lstStyle/>
          <a:p>
            <a:endParaRPr lang="fr-FR" b="1" u="sng" dirty="0" smtClean="0"/>
          </a:p>
          <a:p>
            <a:r>
              <a:rPr lang="fr-FR" b="1" u="sng" dirty="0" smtClean="0"/>
              <a:t>Une démarche de fond</a:t>
            </a:r>
            <a:r>
              <a:rPr lang="fr-FR" dirty="0" smtClean="0"/>
              <a:t> : le programme régional des Chemins de mémoire en Nord-Pas de Calais</a:t>
            </a:r>
            <a:br>
              <a:rPr lang="fr-FR" dirty="0" smtClean="0"/>
            </a:br>
            <a:r>
              <a:rPr lang="fr-FR" dirty="0" smtClean="0"/>
              <a:t/>
            </a:r>
            <a:br>
              <a:rPr lang="fr-FR" dirty="0" smtClean="0"/>
            </a:br>
            <a:endParaRPr lang="fr-FR" dirty="0" smtClean="0"/>
          </a:p>
        </p:txBody>
      </p:sp>
      <p:sp>
        <p:nvSpPr>
          <p:cNvPr id="4" name="Espace réservé du contenu 3"/>
          <p:cNvSpPr>
            <a:spLocks noGrp="1"/>
          </p:cNvSpPr>
          <p:nvPr>
            <p:ph sz="quarter" idx="4"/>
          </p:nvPr>
        </p:nvSpPr>
        <p:spPr>
          <a:xfrm>
            <a:off x="4645025" y="1412776"/>
            <a:ext cx="4041775" cy="4392488"/>
          </a:xfrm>
          <a:ln>
            <a:solidFill>
              <a:schemeClr val="bg1">
                <a:lumMod val="75000"/>
              </a:schemeClr>
            </a:solidFill>
          </a:ln>
        </p:spPr>
        <p:txBody>
          <a:bodyPr/>
          <a:lstStyle/>
          <a:p>
            <a:endParaRPr lang="fr-FR" b="1" u="sng" dirty="0" smtClean="0"/>
          </a:p>
          <a:p>
            <a:r>
              <a:rPr lang="fr-FR" b="1" u="sng" dirty="0" smtClean="0"/>
              <a:t>Une </a:t>
            </a:r>
            <a:r>
              <a:rPr lang="fr-FR" b="1" u="sng" dirty="0"/>
              <a:t>dynamique</a:t>
            </a:r>
            <a:r>
              <a:rPr lang="fr-FR" dirty="0"/>
              <a:t> : le Contrat de destination « Centenaire de la Grande Guerre »</a:t>
            </a:r>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222" y="116632"/>
            <a:ext cx="112712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C:\Users\eroose\Desktop\promotion\logo Chemins de mémoire 14-18 NPD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933056"/>
            <a:ext cx="3274873" cy="11590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eroose\Desktop\Contrat destination\tagline_F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5" y="3717032"/>
            <a:ext cx="2516041" cy="1299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4843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82129" y="116632"/>
            <a:ext cx="5302238" cy="694493"/>
          </a:xfrm>
        </p:spPr>
        <p:txBody>
          <a:bodyPr>
            <a:normAutofit fontScale="90000"/>
          </a:bodyPr>
          <a:lstStyle/>
          <a:p>
            <a:pPr algn="ctr"/>
            <a:r>
              <a:rPr lang="fr-FR" i="1" dirty="0" smtClean="0">
                <a:solidFill>
                  <a:schemeClr val="accent4">
                    <a:lumMod val="75000"/>
                  </a:schemeClr>
                </a:solidFill>
              </a:rPr>
              <a:t>dynamiques régionales</a:t>
            </a:r>
            <a:endParaRPr lang="fr-FR" i="1" dirty="0">
              <a:solidFill>
                <a:schemeClr val="accent4">
                  <a:lumMod val="75000"/>
                </a:schemeClr>
              </a:solidFill>
            </a:endParaRPr>
          </a:p>
        </p:txBody>
      </p:sp>
      <p:sp>
        <p:nvSpPr>
          <p:cNvPr id="3" name="Espace réservé du contenu 2"/>
          <p:cNvSpPr>
            <a:spLocks noGrp="1"/>
          </p:cNvSpPr>
          <p:nvPr>
            <p:ph sz="half" idx="2"/>
          </p:nvPr>
        </p:nvSpPr>
        <p:spPr>
          <a:xfrm>
            <a:off x="467544" y="1410216"/>
            <a:ext cx="4040188" cy="4395048"/>
          </a:xfrm>
          <a:ln>
            <a:solidFill>
              <a:schemeClr val="bg1">
                <a:lumMod val="75000"/>
              </a:schemeClr>
            </a:solidFill>
          </a:ln>
        </p:spPr>
        <p:txBody>
          <a:bodyPr/>
          <a:lstStyle/>
          <a:p>
            <a:r>
              <a:rPr lang="fr-FR" b="1" u="sng" dirty="0" smtClean="0"/>
              <a:t>Une mobilisation</a:t>
            </a:r>
            <a:r>
              <a:rPr lang="fr-FR" b="1" u="sng" dirty="0"/>
              <a:t> </a:t>
            </a:r>
            <a:r>
              <a:rPr lang="fr-FR" dirty="0" smtClean="0"/>
              <a:t>des acteurs privés et publics des acteurs touristiques régionaux</a:t>
            </a:r>
            <a:br>
              <a:rPr lang="fr-FR" dirty="0" smtClean="0"/>
            </a:br>
            <a:r>
              <a:rPr lang="fr-FR" dirty="0" smtClean="0"/>
              <a:t/>
            </a:r>
            <a:br>
              <a:rPr lang="fr-FR" dirty="0" smtClean="0"/>
            </a:br>
            <a:endParaRPr lang="fr-FR" dirty="0" smtClean="0"/>
          </a:p>
        </p:txBody>
      </p:sp>
      <p:sp>
        <p:nvSpPr>
          <p:cNvPr id="4" name="Espace réservé du contenu 3"/>
          <p:cNvSpPr>
            <a:spLocks noGrp="1"/>
          </p:cNvSpPr>
          <p:nvPr>
            <p:ph sz="quarter" idx="4"/>
          </p:nvPr>
        </p:nvSpPr>
        <p:spPr>
          <a:xfrm>
            <a:off x="4645025" y="1412776"/>
            <a:ext cx="4041775" cy="4392488"/>
          </a:xfrm>
          <a:ln>
            <a:solidFill>
              <a:schemeClr val="bg1">
                <a:lumMod val="75000"/>
              </a:schemeClr>
            </a:solidFill>
          </a:ln>
        </p:spPr>
        <p:txBody>
          <a:bodyPr/>
          <a:lstStyle/>
          <a:p>
            <a:r>
              <a:rPr lang="fr-FR" b="1" u="sng" dirty="0" smtClean="0"/>
              <a:t>Une exigence</a:t>
            </a:r>
            <a:r>
              <a:rPr lang="fr-FR" dirty="0" smtClean="0"/>
              <a:t> : être adhérent de la démarche Qualité tourisme ou faire partie d’un réseau labellisé</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3385822" y="3678495"/>
            <a:ext cx="809512" cy="30495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572837" y="2970345"/>
            <a:ext cx="1120438" cy="415518"/>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1835696" y="3067646"/>
            <a:ext cx="746433" cy="376262"/>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2722388" y="3004992"/>
            <a:ext cx="697483" cy="438916"/>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3486217" y="2989296"/>
            <a:ext cx="752914" cy="532962"/>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H="1" flipV="1">
            <a:off x="1043608" y="4350652"/>
            <a:ext cx="642401" cy="321201"/>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H="1" flipV="1">
            <a:off x="1905582" y="4296719"/>
            <a:ext cx="479905" cy="429065"/>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flipH="1" flipV="1">
            <a:off x="2532685" y="4390641"/>
            <a:ext cx="989576" cy="265265"/>
          </a:xfrm>
          <a:prstGeom prst="rect">
            <a:avLst/>
          </a:prstGeom>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flipH="1" flipV="1">
            <a:off x="803043" y="3594267"/>
            <a:ext cx="484173" cy="484173"/>
          </a:xfrm>
          <a:prstGeom prst="rect">
            <a:avLst/>
          </a:prstGeom>
        </p:spPr>
      </p:pic>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flipH="1" flipV="1">
            <a:off x="2377710" y="3751222"/>
            <a:ext cx="884023" cy="246221"/>
          </a:xfrm>
          <a:prstGeom prst="rect">
            <a:avLst/>
          </a:prstGeom>
        </p:spPr>
      </p:pic>
      <p:pic>
        <p:nvPicPr>
          <p:cNvPr id="15" name="Imag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flipH="1" flipV="1">
            <a:off x="3652514" y="4247078"/>
            <a:ext cx="420318" cy="817655"/>
          </a:xfrm>
          <a:prstGeom prst="rect">
            <a:avLst/>
          </a:prstGeom>
        </p:spPr>
      </p:pic>
      <p:pic>
        <p:nvPicPr>
          <p:cNvPr id="16" name="Imag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flipH="1" flipV="1">
            <a:off x="1392733" y="3628914"/>
            <a:ext cx="798746" cy="363066"/>
          </a:xfrm>
          <a:prstGeom prst="rect">
            <a:avLst/>
          </a:prstGeom>
        </p:spPr>
      </p:pic>
      <p:pic>
        <p:nvPicPr>
          <p:cNvPr id="1026" name="Picture 2" descr="O:\CREATEURSDHORIZONS\Logos\Nord-Pas de Calais TOURISME\logo Nord-Pas de Calais Tourisme.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77709" y="5158313"/>
            <a:ext cx="1170879" cy="2338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11126" y="5022438"/>
            <a:ext cx="697786" cy="49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56238" y="3306436"/>
            <a:ext cx="1368152" cy="122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24128" y="4813846"/>
            <a:ext cx="1384300"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Afficher l'image d'origin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64288" y="4832210"/>
            <a:ext cx="459978" cy="4599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9222" y="116632"/>
            <a:ext cx="112712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198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a:xfrm>
            <a:off x="467544" y="1379909"/>
            <a:ext cx="4040188" cy="4353347"/>
          </a:xfrm>
          <a:ln>
            <a:solidFill>
              <a:schemeClr val="bg1">
                <a:lumMod val="75000"/>
              </a:schemeClr>
            </a:solidFill>
          </a:ln>
        </p:spPr>
        <p:txBody>
          <a:bodyPr/>
          <a:lstStyle/>
          <a:p>
            <a:r>
              <a:rPr lang="fr-FR" b="1" u="sng" dirty="0" smtClean="0"/>
              <a:t>Une méthode </a:t>
            </a:r>
            <a:r>
              <a:rPr lang="fr-FR" dirty="0" smtClean="0"/>
              <a:t>: </a:t>
            </a:r>
            <a:br>
              <a:rPr lang="fr-FR" dirty="0" smtClean="0"/>
            </a:br>
            <a:r>
              <a:rPr lang="fr-FR" dirty="0" smtClean="0"/>
              <a:t>2 temps de formation complémentaires</a:t>
            </a:r>
            <a:br>
              <a:rPr lang="fr-FR" dirty="0" smtClean="0"/>
            </a:br>
            <a:r>
              <a:rPr lang="fr-FR" dirty="0" smtClean="0"/>
              <a:t/>
            </a:r>
            <a:br>
              <a:rPr lang="fr-FR" dirty="0" smtClean="0"/>
            </a:br>
            <a:endParaRPr lang="fr-FR" dirty="0"/>
          </a:p>
        </p:txBody>
      </p:sp>
      <p:sp>
        <p:nvSpPr>
          <p:cNvPr id="4" name="Espace réservé du contenu 3"/>
          <p:cNvSpPr>
            <a:spLocks noGrp="1"/>
          </p:cNvSpPr>
          <p:nvPr>
            <p:ph sz="quarter" idx="4"/>
          </p:nvPr>
        </p:nvSpPr>
        <p:spPr>
          <a:xfrm>
            <a:off x="4618842" y="1379909"/>
            <a:ext cx="4041775" cy="4353347"/>
          </a:xfrm>
          <a:ln>
            <a:solidFill>
              <a:schemeClr val="bg1">
                <a:lumMod val="75000"/>
              </a:schemeClr>
            </a:solidFill>
          </a:ln>
        </p:spPr>
        <p:txBody>
          <a:bodyPr/>
          <a:lstStyle/>
          <a:p>
            <a:r>
              <a:rPr lang="fr-FR" b="1" u="sng" dirty="0" smtClean="0"/>
              <a:t>Des outils</a:t>
            </a:r>
            <a:r>
              <a:rPr lang="fr-FR" dirty="0" smtClean="0"/>
              <a:t> pour informer et signaler </a:t>
            </a:r>
            <a:br>
              <a:rPr lang="fr-FR" dirty="0" smtClean="0"/>
            </a:br>
            <a:r>
              <a:rPr lang="fr-FR" dirty="0" smtClean="0"/>
              <a:t/>
            </a:r>
            <a:br>
              <a:rPr lang="fr-FR" dirty="0" smtClean="0"/>
            </a:br>
            <a:endParaRPr lang="fr-FR" dirty="0"/>
          </a:p>
        </p:txBody>
      </p:sp>
      <p:pic>
        <p:nvPicPr>
          <p:cNvPr id="6" name="Picture 3" descr="C:\Users\eroose\Desktop\Imag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0661" y="2132856"/>
            <a:ext cx="2952268" cy="1655562"/>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9" name="Titre 1"/>
          <p:cNvSpPr>
            <a:spLocks noGrp="1"/>
          </p:cNvSpPr>
          <p:nvPr>
            <p:ph type="title"/>
          </p:nvPr>
        </p:nvSpPr>
        <p:spPr>
          <a:xfrm>
            <a:off x="2582129" y="116632"/>
            <a:ext cx="5302238" cy="1008112"/>
          </a:xfrm>
        </p:spPr>
        <p:txBody>
          <a:bodyPr>
            <a:normAutofit fontScale="90000"/>
          </a:bodyPr>
          <a:lstStyle/>
          <a:p>
            <a:pPr algn="ctr"/>
            <a:r>
              <a:rPr lang="fr-FR" i="1" dirty="0">
                <a:solidFill>
                  <a:schemeClr val="accent4">
                    <a:lumMod val="75000"/>
                  </a:schemeClr>
                </a:solidFill>
              </a:rPr>
              <a:t>c</a:t>
            </a:r>
            <a:r>
              <a:rPr lang="fr-FR" i="1" dirty="0" smtClean="0">
                <a:solidFill>
                  <a:schemeClr val="accent4">
                    <a:lumMod val="75000"/>
                  </a:schemeClr>
                </a:solidFill>
              </a:rPr>
              <a:t>onstruction et animation du réseau</a:t>
            </a:r>
            <a:endParaRPr lang="fr-FR" i="1" dirty="0">
              <a:solidFill>
                <a:schemeClr val="accent4">
                  <a:lumMod val="75000"/>
                </a:schemeClr>
              </a:solidFill>
            </a:endParaRPr>
          </a:p>
        </p:txBody>
      </p:sp>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222" y="116632"/>
            <a:ext cx="112712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3371" y="2852936"/>
            <a:ext cx="2017946" cy="1136029"/>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832" y="4149080"/>
            <a:ext cx="3891783" cy="912236"/>
          </a:xfrm>
          <a:prstGeom prst="rect">
            <a:avLst/>
          </a:prstGeom>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2743" y="3988965"/>
            <a:ext cx="1069827" cy="133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2171" y="4076228"/>
            <a:ext cx="746409" cy="1104547"/>
          </a:xfrm>
          <a:prstGeom prst="rect">
            <a:avLst/>
          </a:prstGeom>
          <a:ln>
            <a:noFill/>
          </a:ln>
          <a:effectLst>
            <a:outerShdw blurRad="292100" dist="139700" dir="2700000" algn="tl" rotWithShape="0">
              <a:srgbClr val="333333">
                <a:alpha val="65000"/>
              </a:srgbClr>
            </a:outerShdw>
          </a:effectLst>
        </p:spPr>
      </p:pic>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2570" y="4149080"/>
            <a:ext cx="665610" cy="909364"/>
          </a:xfrm>
          <a:prstGeom prst="rect">
            <a:avLst/>
          </a:prstGeom>
        </p:spPr>
      </p:pic>
      <p:pic>
        <p:nvPicPr>
          <p:cNvPr id="205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040" y="3788418"/>
            <a:ext cx="1318394" cy="180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7615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a:xfrm>
            <a:off x="467544" y="1412776"/>
            <a:ext cx="4040188" cy="4353347"/>
          </a:xfrm>
          <a:ln>
            <a:solidFill>
              <a:schemeClr val="bg1">
                <a:lumMod val="75000"/>
              </a:schemeClr>
            </a:solidFill>
          </a:ln>
        </p:spPr>
        <p:txBody>
          <a:bodyPr/>
          <a:lstStyle/>
          <a:p>
            <a:endParaRPr lang="fr-FR" b="1" u="sng" dirty="0" smtClean="0"/>
          </a:p>
          <a:p>
            <a:r>
              <a:rPr lang="fr-FR" b="1" u="sng" dirty="0" smtClean="0"/>
              <a:t>Un réseau </a:t>
            </a:r>
            <a:r>
              <a:rPr lang="fr-FR" dirty="0" smtClean="0"/>
              <a:t>composé de 328 référents représentant 217 établissements</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t>
            </a:r>
            <a:endParaRPr lang="fr-FR" dirty="0"/>
          </a:p>
        </p:txBody>
      </p:sp>
      <p:sp>
        <p:nvSpPr>
          <p:cNvPr id="4" name="Espace réservé du contenu 3"/>
          <p:cNvSpPr>
            <a:spLocks noGrp="1"/>
          </p:cNvSpPr>
          <p:nvPr>
            <p:ph sz="quarter" idx="4"/>
          </p:nvPr>
        </p:nvSpPr>
        <p:spPr>
          <a:xfrm>
            <a:off x="4645025" y="1412776"/>
            <a:ext cx="4041775" cy="4353347"/>
          </a:xfrm>
          <a:ln>
            <a:solidFill>
              <a:schemeClr val="bg1">
                <a:lumMod val="75000"/>
              </a:schemeClr>
            </a:solidFill>
          </a:ln>
        </p:spPr>
        <p:txBody>
          <a:bodyPr/>
          <a:lstStyle/>
          <a:p>
            <a:endParaRPr lang="fr-FR" b="1" u="sng" dirty="0" smtClean="0"/>
          </a:p>
          <a:p>
            <a:r>
              <a:rPr lang="fr-FR" b="1" u="sng" dirty="0" smtClean="0"/>
              <a:t>Une reconnaissance</a:t>
            </a:r>
            <a:r>
              <a:rPr lang="fr-FR" dirty="0" smtClean="0"/>
              <a:t> : </a:t>
            </a:r>
            <a:r>
              <a:rPr lang="fr-FR" dirty="0" err="1" smtClean="0"/>
              <a:t>Hospitality</a:t>
            </a:r>
            <a:r>
              <a:rPr lang="fr-FR" dirty="0" smtClean="0"/>
              <a:t> Awards 2014 pour </a:t>
            </a:r>
            <a:r>
              <a:rPr lang="fr-FR" dirty="0"/>
              <a:t>l</a:t>
            </a:r>
            <a:r>
              <a:rPr lang="fr-FR" dirty="0" smtClean="0"/>
              <a:t>a </a:t>
            </a:r>
            <a:r>
              <a:rPr lang="fr-FR" dirty="0"/>
              <a:t>meilleure stratégie de promotion pour une destination touristique </a:t>
            </a:r>
            <a:r>
              <a:rPr lang="fr-FR" dirty="0" smtClean="0"/>
              <a:t/>
            </a:r>
            <a:br>
              <a:rPr lang="fr-FR" dirty="0" smtClean="0"/>
            </a:br>
            <a:r>
              <a:rPr lang="fr-FR" dirty="0" smtClean="0"/>
              <a:t/>
            </a:r>
            <a:br>
              <a:rPr lang="fr-FR" dirty="0" smtClean="0"/>
            </a:br>
            <a:endParaRPr lang="fr-FR" dirty="0"/>
          </a:p>
        </p:txBody>
      </p:sp>
      <p:pic>
        <p:nvPicPr>
          <p:cNvPr id="5" name="Image 4" descr="cid:image007.png@01D00F1E.76A5D780"/>
          <p:cNvPicPr/>
          <p:nvPr/>
        </p:nvPicPr>
        <p:blipFill>
          <a:blip r:embed="rId2">
            <a:extLst>
              <a:ext uri="{28A0092B-C50C-407E-A947-70E740481C1C}">
                <a14:useLocalDpi xmlns:a14="http://schemas.microsoft.com/office/drawing/2010/main" val="0"/>
              </a:ext>
            </a:extLst>
          </a:blip>
          <a:srcRect/>
          <a:stretch>
            <a:fillRect/>
          </a:stretch>
        </p:blipFill>
        <p:spPr bwMode="auto">
          <a:xfrm>
            <a:off x="6156176" y="3933056"/>
            <a:ext cx="1311760" cy="1584176"/>
          </a:xfrm>
          <a:prstGeom prst="rect">
            <a:avLst/>
          </a:prstGeom>
          <a:noFill/>
          <a:ln>
            <a:noFill/>
          </a:ln>
        </p:spPr>
      </p:pic>
      <p:sp>
        <p:nvSpPr>
          <p:cNvPr id="6" name="Titre 1"/>
          <p:cNvSpPr>
            <a:spLocks noGrp="1"/>
          </p:cNvSpPr>
          <p:nvPr>
            <p:ph type="title"/>
          </p:nvPr>
        </p:nvSpPr>
        <p:spPr>
          <a:xfrm>
            <a:off x="2582129" y="116632"/>
            <a:ext cx="5302238" cy="694493"/>
          </a:xfrm>
        </p:spPr>
        <p:txBody>
          <a:bodyPr>
            <a:normAutofit fontScale="90000"/>
          </a:bodyPr>
          <a:lstStyle/>
          <a:p>
            <a:pPr algn="ctr"/>
            <a:r>
              <a:rPr lang="fr-FR" i="1" dirty="0">
                <a:solidFill>
                  <a:schemeClr val="accent4">
                    <a:lumMod val="75000"/>
                  </a:schemeClr>
                </a:solidFill>
              </a:rPr>
              <a:t>a</a:t>
            </a:r>
            <a:r>
              <a:rPr lang="fr-FR" i="1" dirty="0" smtClean="0">
                <a:solidFill>
                  <a:schemeClr val="accent4">
                    <a:lumMod val="75000"/>
                  </a:schemeClr>
                </a:solidFill>
              </a:rPr>
              <a:t>ujourd’hui</a:t>
            </a:r>
            <a:endParaRPr lang="fr-FR" i="1" dirty="0">
              <a:solidFill>
                <a:schemeClr val="accent4">
                  <a:lumMod val="75000"/>
                </a:schemeClr>
              </a:solidFill>
            </a:endParaRPr>
          </a:p>
        </p:txBody>
      </p:sp>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222" y="116632"/>
            <a:ext cx="112712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F:\générique\Lancement réseau Northern France Battlefields Partner 2 bis(M. Lacha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065" y="3429000"/>
            <a:ext cx="3352563"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6631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276872"/>
            <a:ext cx="7772400" cy="1944216"/>
          </a:xfrm>
        </p:spPr>
        <p:txBody>
          <a:bodyPr>
            <a:normAutofit fontScale="90000"/>
          </a:bodyPr>
          <a:lstStyle/>
          <a:p>
            <a:r>
              <a:rPr lang="fr-FR" dirty="0"/>
              <a:t>LE CONTRAT DE DESTINATION </a:t>
            </a:r>
            <a:r>
              <a:rPr lang="fr-FR" dirty="0" smtClean="0"/>
              <a:t/>
            </a:r>
            <a:br>
              <a:rPr lang="fr-FR" dirty="0" smtClean="0"/>
            </a:br>
            <a:r>
              <a:rPr lang="fr-FR" dirty="0" smtClean="0"/>
              <a:t>TOURISME </a:t>
            </a:r>
            <a:r>
              <a:rPr lang="fr-FR" dirty="0"/>
              <a:t>DE MEMOIRE EN NORMANDIE</a:t>
            </a:r>
          </a:p>
        </p:txBody>
      </p:sp>
      <p:sp>
        <p:nvSpPr>
          <p:cNvPr id="3" name="ZoneTexte 2"/>
          <p:cNvSpPr txBox="1"/>
          <p:nvPr/>
        </p:nvSpPr>
        <p:spPr>
          <a:xfrm>
            <a:off x="2555776" y="4725144"/>
            <a:ext cx="6408712" cy="923330"/>
          </a:xfrm>
          <a:prstGeom prst="rect">
            <a:avLst/>
          </a:prstGeom>
          <a:noFill/>
        </p:spPr>
        <p:txBody>
          <a:bodyPr wrap="square" rtlCol="0">
            <a:spAutoFit/>
          </a:bodyPr>
          <a:lstStyle/>
          <a:p>
            <a:pPr algn="r"/>
            <a:r>
              <a:rPr lang="fr-FR" b="1" dirty="0" smtClean="0">
                <a:latin typeface="Frutiger LT Std 45 Light" pitchFamily="34" charset="0"/>
              </a:rPr>
              <a:t>Par Mme Anaïs LE BOT, </a:t>
            </a:r>
          </a:p>
          <a:p>
            <a:pPr algn="r"/>
            <a:r>
              <a:rPr lang="fr-FR" b="1" dirty="0" smtClean="0">
                <a:latin typeface="Frutiger LT Std 45 Light" pitchFamily="34" charset="0"/>
              </a:rPr>
              <a:t>Responsable Destinations</a:t>
            </a:r>
            <a:r>
              <a:rPr lang="fr-FR" dirty="0" smtClean="0">
                <a:solidFill>
                  <a:srgbClr val="472F92"/>
                </a:solidFill>
              </a:rPr>
              <a:t/>
            </a:r>
            <a:br>
              <a:rPr lang="fr-FR" dirty="0" smtClean="0">
                <a:solidFill>
                  <a:srgbClr val="472F92"/>
                </a:solidFill>
              </a:rPr>
            </a:br>
            <a:endParaRPr lang="fr-FR" dirty="0">
              <a:solidFill>
                <a:srgbClr val="472F9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5445224"/>
            <a:ext cx="1396380" cy="104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0786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766422" y="476672"/>
            <a:ext cx="8229600" cy="86409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chemeClr val="tx1"/>
                </a:solidFill>
                <a:latin typeface="Insignia LT Std" pitchFamily="34" charset="0"/>
                <a:ea typeface="+mj-ea"/>
                <a:cs typeface="+mj-cs"/>
              </a:defRPr>
            </a:lvl1pPr>
          </a:lstStyle>
          <a:p>
            <a:r>
              <a:rPr lang="fr-FR" dirty="0" smtClean="0">
                <a:solidFill>
                  <a:schemeClr val="bg2">
                    <a:lumMod val="10000"/>
                  </a:schemeClr>
                </a:solidFill>
              </a:rPr>
              <a:t>Les contrats en Normandie</a:t>
            </a:r>
            <a:endParaRPr lang="fr-FR" dirty="0">
              <a:solidFill>
                <a:schemeClr val="bg2">
                  <a:lumMod val="10000"/>
                </a:schemeClr>
              </a:solidFill>
            </a:endParaRPr>
          </a:p>
        </p:txBody>
      </p:sp>
      <p:sp>
        <p:nvSpPr>
          <p:cNvPr id="5" name="Espace réservé du contenu 2"/>
          <p:cNvSpPr txBox="1">
            <a:spLocks/>
          </p:cNvSpPr>
          <p:nvPr/>
        </p:nvSpPr>
        <p:spPr>
          <a:xfrm>
            <a:off x="395536" y="1268760"/>
            <a:ext cx="8280920" cy="4565104"/>
          </a:xfrm>
          <a:prstGeom prst="rect">
            <a:avLst/>
          </a:prstGeom>
          <a:ln>
            <a:noFill/>
          </a:ln>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fr-FR" sz="2600" dirty="0" smtClean="0">
                <a:latin typeface="Arial" panose="020B0604020202020204" pitchFamily="34" charset="0"/>
                <a:cs typeface="Arial" panose="020B0604020202020204" pitchFamily="34" charset="0"/>
              </a:rPr>
              <a:t>Un première expérience en 2012 : Destination Bretagne, Normandie, Pays de la Loire sur le marché britannique</a:t>
            </a:r>
          </a:p>
          <a:p>
            <a:pPr algn="just">
              <a:buFont typeface="Symbol"/>
              <a:buChar char="Þ"/>
            </a:pPr>
            <a:r>
              <a:rPr lang="fr-FR" sz="2600" dirty="0" smtClean="0">
                <a:latin typeface="Arial" panose="020B0604020202020204" pitchFamily="34" charset="0"/>
                <a:cs typeface="Arial" panose="020B0604020202020204" pitchFamily="34" charset="0"/>
              </a:rPr>
              <a:t>uniquement sur des actions de promotion</a:t>
            </a:r>
          </a:p>
          <a:p>
            <a:pPr marL="114300" indent="0" algn="just">
              <a:buFont typeface="Arial" panose="020B0604020202020204" pitchFamily="34" charset="0"/>
              <a:buNone/>
            </a:pPr>
            <a:endParaRPr lang="fr-FR" dirty="0" smtClean="0">
              <a:latin typeface="Arial" panose="020B0604020202020204" pitchFamily="34" charset="0"/>
              <a:cs typeface="Arial" panose="020B0604020202020204" pitchFamily="34" charset="0"/>
            </a:endParaRPr>
          </a:p>
          <a:p>
            <a:pPr marL="114300" indent="0" algn="just">
              <a:buFont typeface="Arial" panose="020B0604020202020204" pitchFamily="34" charset="0"/>
              <a:buNone/>
            </a:pPr>
            <a:r>
              <a:rPr lang="fr-FR" sz="2600" b="1" dirty="0" smtClean="0">
                <a:solidFill>
                  <a:schemeClr val="bg2">
                    <a:lumMod val="10000"/>
                  </a:schemeClr>
                </a:solidFill>
                <a:latin typeface="Arial" panose="020B0604020202020204" pitchFamily="34" charset="0"/>
                <a:cs typeface="Arial" panose="020B0604020202020204" pitchFamily="34" charset="0"/>
              </a:rPr>
              <a:t>24</a:t>
            </a:r>
            <a:r>
              <a:rPr lang="fr-FR" sz="2600" b="1" dirty="0" smtClean="0">
                <a:solidFill>
                  <a:srgbClr val="FF0000"/>
                </a:solidFill>
                <a:latin typeface="Arial" panose="020B0604020202020204" pitchFamily="34" charset="0"/>
                <a:cs typeface="Arial" panose="020B0604020202020204" pitchFamily="34" charset="0"/>
              </a:rPr>
              <a:t> </a:t>
            </a:r>
            <a:r>
              <a:rPr lang="fr-FR" sz="2600" b="1" dirty="0" smtClean="0">
                <a:latin typeface="Arial" panose="020B0604020202020204" pitchFamily="34" charset="0"/>
                <a:cs typeface="Arial" panose="020B0604020202020204" pitchFamily="34" charset="0"/>
              </a:rPr>
              <a:t>Contrats de Destination en France…</a:t>
            </a:r>
          </a:p>
          <a:p>
            <a:pPr marL="114300" indent="0" algn="just">
              <a:buFont typeface="Arial" panose="020B0604020202020204" pitchFamily="34" charset="0"/>
              <a:buNone/>
            </a:pPr>
            <a:r>
              <a:rPr lang="fr-FR" sz="2600" b="1" dirty="0" smtClean="0">
                <a:latin typeface="Arial" panose="020B0604020202020204" pitchFamily="34" charset="0"/>
                <a:cs typeface="Arial" panose="020B0604020202020204" pitchFamily="34" charset="0"/>
              </a:rPr>
              <a:t>		… dont 3 sur le territoire normand !</a:t>
            </a:r>
          </a:p>
          <a:p>
            <a:pPr marL="114300" indent="0" algn="just">
              <a:buFont typeface="Arial" panose="020B0604020202020204" pitchFamily="34" charset="0"/>
              <a:buNone/>
            </a:pPr>
            <a:endParaRPr lang="fr-FR" sz="2600" b="1" dirty="0" smtClean="0">
              <a:latin typeface="Arial" panose="020B0604020202020204" pitchFamily="34" charset="0"/>
              <a:cs typeface="Arial" panose="020B0604020202020204" pitchFamily="34" charset="0"/>
            </a:endParaRPr>
          </a:p>
          <a:p>
            <a:pPr algn="just"/>
            <a:r>
              <a:rPr lang="fr-FR" sz="2600" dirty="0" smtClean="0">
                <a:latin typeface="Arial" panose="020B0604020202020204" pitchFamily="34" charset="0"/>
                <a:cs typeface="Arial" panose="020B0604020202020204" pitchFamily="34" charset="0"/>
              </a:rPr>
              <a:t>« Tourisme de Mémoire en Normandie », 20 février 2014</a:t>
            </a:r>
          </a:p>
          <a:p>
            <a:pPr algn="just"/>
            <a:r>
              <a:rPr lang="fr-FR" sz="2600" dirty="0" smtClean="0">
                <a:latin typeface="Arial" panose="020B0604020202020204" pitchFamily="34" charset="0"/>
                <a:cs typeface="Arial" panose="020B0604020202020204" pitchFamily="34" charset="0"/>
              </a:rPr>
              <a:t>« </a:t>
            </a:r>
            <a:r>
              <a:rPr lang="fr-FR" sz="2600" dirty="0">
                <a:latin typeface="Arial" panose="020B0604020202020204" pitchFamily="34" charset="0"/>
                <a:cs typeface="Arial" panose="020B0604020202020204" pitchFamily="34" charset="0"/>
              </a:rPr>
              <a:t>L</a:t>
            </a:r>
            <a:r>
              <a:rPr lang="fr-FR" sz="2600" dirty="0" smtClean="0">
                <a:latin typeface="Arial" panose="020B0604020202020204" pitchFamily="34" charset="0"/>
                <a:cs typeface="Arial" panose="020B0604020202020204" pitchFamily="34" charset="0"/>
              </a:rPr>
              <a:t>e Mont-Saint-Michel et sa Baie », 17 décembre 2014</a:t>
            </a:r>
          </a:p>
          <a:p>
            <a:pPr algn="just"/>
            <a:r>
              <a:rPr lang="fr-FR" sz="2600" dirty="0" smtClean="0">
                <a:latin typeface="Arial" panose="020B0604020202020204" pitchFamily="34" charset="0"/>
                <a:cs typeface="Arial" panose="020B0604020202020204" pitchFamily="34" charset="0"/>
              </a:rPr>
              <a:t>« Destination Impressionnisme », 17 décembre 2014</a:t>
            </a:r>
          </a:p>
        </p:txBody>
      </p:sp>
    </p:spTree>
    <p:extLst>
      <p:ext uri="{BB962C8B-B14F-4D97-AF65-F5344CB8AC3E}">
        <p14:creationId xmlns:p14="http://schemas.microsoft.com/office/powerpoint/2010/main" val="692493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620688"/>
            <a:ext cx="6984776" cy="694493"/>
          </a:xfrm>
        </p:spPr>
        <p:txBody>
          <a:bodyPr>
            <a:normAutofit fontScale="90000"/>
          </a:bodyPr>
          <a:lstStyle/>
          <a:p>
            <a:r>
              <a:rPr lang="fr-FR" dirty="0" smtClean="0"/>
              <a:t>Qu’est ce qu’un contrat de destination ?</a:t>
            </a:r>
            <a:endParaRPr lang="fr-FR" dirty="0"/>
          </a:p>
        </p:txBody>
      </p:sp>
      <p:sp>
        <p:nvSpPr>
          <p:cNvPr id="5" name="Espace réservé du contenu 2"/>
          <p:cNvSpPr txBox="1">
            <a:spLocks/>
          </p:cNvSpPr>
          <p:nvPr/>
        </p:nvSpPr>
        <p:spPr>
          <a:xfrm>
            <a:off x="539552" y="1628800"/>
            <a:ext cx="8227093" cy="4104456"/>
          </a:xfrm>
          <a:prstGeom prst="rect">
            <a:avLst/>
          </a:prstGeom>
        </p:spPr>
        <p:txBody>
          <a:bodyPr vert="horz" lIns="91440" tIns="45720" rIns="91440" bIns="45720" rtlCol="0">
            <a:noAutofit/>
          </a:bodyPr>
          <a:lstStyle/>
          <a:p>
            <a:pPr marL="285750" lvl="0" indent="-285750">
              <a:buFont typeface="Wingdings" panose="05000000000000000000" pitchFamily="2" charset="2"/>
              <a:buChar char="Ø"/>
            </a:pPr>
            <a:r>
              <a:rPr lang="fr-FR" sz="1600" dirty="0" smtClean="0">
                <a:latin typeface="Frutiger LT Std 45 Light" pitchFamily="34" charset="0"/>
              </a:rPr>
              <a:t>Un contrat établi entre l’Etat, Atout France et les acteurs du tourisme d’un même territoire pour les fédérer autour d’une </a:t>
            </a:r>
            <a:r>
              <a:rPr lang="fr-FR" sz="1600" b="1" dirty="0" smtClean="0">
                <a:latin typeface="Frutiger LT Std 45 Light" pitchFamily="34" charset="0"/>
              </a:rPr>
              <a:t>stratégie commune </a:t>
            </a:r>
            <a:r>
              <a:rPr lang="fr-FR" sz="1600" dirty="0" smtClean="0">
                <a:latin typeface="Frutiger LT Std 45 Light" pitchFamily="34" charset="0"/>
              </a:rPr>
              <a:t>qui repose sur 3 axes d’intervention :</a:t>
            </a:r>
          </a:p>
          <a:p>
            <a:pPr lvl="0"/>
            <a:endParaRPr lang="fr-FR" sz="800" dirty="0" smtClean="0">
              <a:latin typeface="Frutiger LT Std 45 Light" pitchFamily="34" charset="0"/>
            </a:endParaRPr>
          </a:p>
          <a:p>
            <a:pPr marL="742950" lvl="1" indent="-285750">
              <a:buFont typeface="Wingdings" panose="05000000000000000000" pitchFamily="2" charset="2"/>
              <a:buChar char="§"/>
            </a:pPr>
            <a:r>
              <a:rPr lang="fr-FR" sz="1600" dirty="0" smtClean="0">
                <a:latin typeface="Frutiger LT Std 45 Light" pitchFamily="34" charset="0"/>
              </a:rPr>
              <a:t>Ingénierie / Structuration de l’offre</a:t>
            </a:r>
          </a:p>
          <a:p>
            <a:pPr marL="742950" lvl="1" indent="-285750">
              <a:buFont typeface="Wingdings" panose="05000000000000000000" pitchFamily="2" charset="2"/>
              <a:buChar char="§"/>
            </a:pPr>
            <a:r>
              <a:rPr lang="fr-FR" sz="1600" dirty="0" smtClean="0">
                <a:latin typeface="Frutiger LT Std 45 Light" pitchFamily="34" charset="0"/>
              </a:rPr>
              <a:t>Observation / Intelligence économique</a:t>
            </a:r>
          </a:p>
          <a:p>
            <a:pPr marL="742950" lvl="1" indent="-285750">
              <a:buFont typeface="Wingdings" panose="05000000000000000000" pitchFamily="2" charset="2"/>
              <a:buChar char="§"/>
            </a:pPr>
            <a:r>
              <a:rPr lang="fr-FR" sz="1600" dirty="0" smtClean="0">
                <a:latin typeface="Frutiger LT Std 45 Light" pitchFamily="34" charset="0"/>
              </a:rPr>
              <a:t>Promotion (à l’international notamment)</a:t>
            </a:r>
          </a:p>
          <a:p>
            <a:pPr lvl="0"/>
            <a:endParaRPr lang="fr-FR" sz="1600" b="1" dirty="0" smtClean="0">
              <a:latin typeface="Frutiger LT Std 45 Light" pitchFamily="34" charset="0"/>
            </a:endParaRPr>
          </a:p>
          <a:p>
            <a:pPr marL="285750" lvl="0" indent="-285750">
              <a:buFont typeface="Wingdings" panose="05000000000000000000" pitchFamily="2" charset="2"/>
              <a:buChar char="Ø"/>
            </a:pPr>
            <a:r>
              <a:rPr lang="fr-FR" sz="1600" dirty="0" smtClean="0">
                <a:latin typeface="Frutiger LT Std 45 Light" pitchFamily="34" charset="0"/>
              </a:rPr>
              <a:t>Un </a:t>
            </a:r>
            <a:r>
              <a:rPr lang="fr-FR" sz="1600" b="1" dirty="0" smtClean="0">
                <a:latin typeface="Frutiger LT Std 45 Light" pitchFamily="34" charset="0"/>
              </a:rPr>
              <a:t>engagement de tous </a:t>
            </a:r>
            <a:r>
              <a:rPr lang="fr-FR" sz="1600" dirty="0" smtClean="0">
                <a:latin typeface="Frutiger LT Std 45 Light" pitchFamily="34" charset="0"/>
              </a:rPr>
              <a:t>les partenaires autour :</a:t>
            </a:r>
          </a:p>
          <a:p>
            <a:pPr lvl="0"/>
            <a:endParaRPr lang="fr-FR" sz="800" dirty="0">
              <a:latin typeface="Frutiger LT Std 45 Light" pitchFamily="34" charset="0"/>
            </a:endParaRPr>
          </a:p>
          <a:p>
            <a:pPr marL="628650" lvl="1" indent="-171450">
              <a:buFont typeface="Wingdings" panose="05000000000000000000" pitchFamily="2" charset="2"/>
              <a:buChar char="§"/>
            </a:pPr>
            <a:r>
              <a:rPr lang="fr-FR" sz="1600" dirty="0" smtClean="0">
                <a:latin typeface="Frutiger LT Std 45 Light" pitchFamily="34" charset="0"/>
              </a:rPr>
              <a:t>D’enjeux </a:t>
            </a:r>
            <a:r>
              <a:rPr lang="fr-FR" sz="1600" dirty="0">
                <a:latin typeface="Frutiger LT Std 45 Light" pitchFamily="34" charset="0"/>
              </a:rPr>
              <a:t>identifiés concernant une </a:t>
            </a:r>
            <a:r>
              <a:rPr lang="fr-FR" sz="1600" dirty="0" smtClean="0">
                <a:latin typeface="Frutiger LT Std 45 Light" pitchFamily="34" charset="0"/>
              </a:rPr>
              <a:t>destination</a:t>
            </a:r>
          </a:p>
          <a:p>
            <a:pPr marL="628650" lvl="1" indent="-171450">
              <a:buFont typeface="Wingdings" panose="05000000000000000000" pitchFamily="2" charset="2"/>
              <a:buChar char="§"/>
            </a:pPr>
            <a:r>
              <a:rPr lang="fr-FR" sz="1600" dirty="0" smtClean="0">
                <a:latin typeface="Frutiger LT Std 45 Light" pitchFamily="34" charset="0"/>
              </a:rPr>
              <a:t>Des </a:t>
            </a:r>
            <a:r>
              <a:rPr lang="fr-FR" sz="1600" dirty="0">
                <a:latin typeface="Frutiger LT Std 45 Light" pitchFamily="34" charset="0"/>
              </a:rPr>
              <a:t>marchés et segments clientèles </a:t>
            </a:r>
            <a:r>
              <a:rPr lang="fr-FR" sz="1600" dirty="0" smtClean="0">
                <a:latin typeface="Frutiger LT Std 45 Light" pitchFamily="34" charset="0"/>
              </a:rPr>
              <a:t>cibles</a:t>
            </a:r>
          </a:p>
          <a:p>
            <a:pPr marL="628650" lvl="1" indent="-171450">
              <a:buFont typeface="Wingdings" panose="05000000000000000000" pitchFamily="2" charset="2"/>
              <a:buChar char="§"/>
            </a:pPr>
            <a:r>
              <a:rPr lang="fr-FR" sz="1600" dirty="0" smtClean="0">
                <a:latin typeface="Frutiger LT Std 45 Light" pitchFamily="34" charset="0"/>
              </a:rPr>
              <a:t>Un </a:t>
            </a:r>
            <a:r>
              <a:rPr lang="fr-FR" sz="1600" dirty="0">
                <a:latin typeface="Frutiger LT Std 45 Light" pitchFamily="34" charset="0"/>
              </a:rPr>
              <a:t>ou des objectif(s) commun(s) </a:t>
            </a:r>
            <a:r>
              <a:rPr lang="fr-FR" sz="1600" dirty="0" smtClean="0">
                <a:latin typeface="Frutiger LT Std 45 Light" pitchFamily="34" charset="0"/>
              </a:rPr>
              <a:t>quantifiés</a:t>
            </a:r>
          </a:p>
          <a:p>
            <a:pPr marL="628650" lvl="1" indent="-171450">
              <a:buFont typeface="Wingdings" panose="05000000000000000000" pitchFamily="2" charset="2"/>
              <a:buChar char="§"/>
            </a:pPr>
            <a:r>
              <a:rPr lang="fr-FR" sz="1600" dirty="0" smtClean="0">
                <a:latin typeface="Frutiger LT Std 45 Light" pitchFamily="34" charset="0"/>
              </a:rPr>
              <a:t>Un </a:t>
            </a:r>
            <a:r>
              <a:rPr lang="fr-FR" sz="1600" dirty="0">
                <a:latin typeface="Frutiger LT Std 45 Light" pitchFamily="34" charset="0"/>
              </a:rPr>
              <a:t>mode de pilotage pensé pour optimiser les effets, (comité de pilotage…) </a:t>
            </a:r>
          </a:p>
          <a:p>
            <a:endParaRPr lang="fr-FR" sz="1600" dirty="0">
              <a:latin typeface="Frutiger LT Std 45 Light" pitchFamily="34" charset="0"/>
            </a:endParaRPr>
          </a:p>
          <a:p>
            <a:pPr marL="285750" indent="-285750">
              <a:buFont typeface="Wingdings" panose="05000000000000000000" pitchFamily="2" charset="2"/>
              <a:buChar char="Ø"/>
            </a:pPr>
            <a:r>
              <a:rPr lang="fr-FR" sz="1600" dirty="0" smtClean="0">
                <a:latin typeface="Frutiger LT Std 45 Light" pitchFamily="34" charset="0"/>
              </a:rPr>
              <a:t>Des contrats </a:t>
            </a:r>
            <a:r>
              <a:rPr lang="fr-FR" sz="1600" dirty="0">
                <a:latin typeface="Frutiger LT Std 45 Light" pitchFamily="34" charset="0"/>
              </a:rPr>
              <a:t>qui bénéficient </a:t>
            </a:r>
            <a:r>
              <a:rPr lang="fr-FR" sz="1600" dirty="0" smtClean="0">
                <a:latin typeface="Frutiger LT Std 45 Light" pitchFamily="34" charset="0"/>
              </a:rPr>
              <a:t>d’une </a:t>
            </a:r>
            <a:r>
              <a:rPr lang="fr-FR" sz="1600" b="1" dirty="0" smtClean="0">
                <a:latin typeface="Frutiger LT Std 45 Light" pitchFamily="34" charset="0"/>
              </a:rPr>
              <a:t>aide financière de l’État</a:t>
            </a:r>
            <a:r>
              <a:rPr lang="fr-FR" sz="1600" dirty="0" smtClean="0">
                <a:latin typeface="Frutiger LT Std 45 Light" pitchFamily="34" charset="0"/>
              </a:rPr>
              <a:t>, </a:t>
            </a:r>
            <a:r>
              <a:rPr lang="fr-FR" sz="1600" dirty="0">
                <a:latin typeface="Frutiger LT Std 45 Light" pitchFamily="34" charset="0"/>
              </a:rPr>
              <a:t>sous forme de subvention</a:t>
            </a:r>
            <a:r>
              <a:rPr lang="fr-FR" sz="1600" b="1" dirty="0">
                <a:latin typeface="Frutiger LT Std 45 Light" pitchFamily="34" charset="0"/>
              </a:rPr>
              <a:t> </a:t>
            </a:r>
            <a:r>
              <a:rPr lang="fr-FR" sz="1600" dirty="0">
                <a:latin typeface="Frutiger LT Std 45 Light" pitchFamily="34" charset="0"/>
              </a:rPr>
              <a:t>de la </a:t>
            </a:r>
            <a:r>
              <a:rPr lang="fr-FR" sz="1600" dirty="0" smtClean="0">
                <a:latin typeface="Frutiger LT Std 45 Light" pitchFamily="34" charset="0"/>
              </a:rPr>
              <a:t>Direction Générale </a:t>
            </a:r>
            <a:r>
              <a:rPr lang="fr-FR" sz="1600" dirty="0">
                <a:latin typeface="Frutiger LT Std 45 Light" pitchFamily="34" charset="0"/>
              </a:rPr>
              <a:t>des </a:t>
            </a:r>
            <a:r>
              <a:rPr lang="fr-FR" sz="1600" dirty="0" smtClean="0">
                <a:latin typeface="Frutiger LT Std 45 Light" pitchFamily="34" charset="0"/>
              </a:rPr>
              <a:t>Entreprises dans </a:t>
            </a:r>
            <a:r>
              <a:rPr lang="fr-FR" sz="1600" dirty="0">
                <a:latin typeface="Frutiger LT Std 45 Light" pitchFamily="34" charset="0"/>
              </a:rPr>
              <a:t>une logique </a:t>
            </a:r>
            <a:r>
              <a:rPr lang="fr-FR" sz="1600" dirty="0" smtClean="0">
                <a:latin typeface="Frutiger LT Std 45 Light" pitchFamily="34" charset="0"/>
              </a:rPr>
              <a:t>d’amorçage</a:t>
            </a:r>
            <a:endParaRPr lang="fr-FR" sz="1600" dirty="0">
              <a:latin typeface="Frutiger LT Std 45 Light" pitchFamily="34" charset="0"/>
            </a:endParaRPr>
          </a:p>
          <a:p>
            <a:pPr lvl="0" algn="ctr">
              <a:buNone/>
              <a:defRPr/>
            </a:pPr>
            <a:endParaRPr lang="fr-FR" sz="1200" b="1" dirty="0" smtClean="0">
              <a:latin typeface="Frutiger LT Std 45 Light"/>
            </a:endParaRPr>
          </a:p>
          <a:p>
            <a:pPr lvl="0">
              <a:buNone/>
              <a:defRPr/>
            </a:pPr>
            <a:endParaRPr lang="fr-FR" sz="1200" dirty="0" smtClean="0">
              <a:latin typeface="Frutiger LT Std 45 Light"/>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200" b="1"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200" b="1" i="0" u="none" strike="noStrike" kern="1200" cap="none" spc="0" normalizeH="0" baseline="0" noProof="0" dirty="0" smtClean="0">
              <a:ln>
                <a:noFill/>
              </a:ln>
              <a:solidFill>
                <a:schemeClr val="tx1"/>
              </a:solidFill>
              <a:effectLst/>
              <a:uLnTx/>
              <a:uFillTx/>
              <a:latin typeface="Frutiger LT Std 45 Ligh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200" b="1" i="0" u="none" strike="noStrike" kern="1200" cap="none" spc="0" normalizeH="0" baseline="0" noProof="0" dirty="0">
              <a:ln>
                <a:noFill/>
              </a:ln>
              <a:solidFill>
                <a:schemeClr val="tx1"/>
              </a:solidFill>
              <a:effectLst/>
              <a:uLnTx/>
              <a:uFillTx/>
              <a:latin typeface="Frutiger LT Std 45 Light" pitchFamily="34" charset="0"/>
              <a:ea typeface="+mn-ea"/>
              <a:cs typeface="+mn-cs"/>
            </a:endParaRPr>
          </a:p>
        </p:txBody>
      </p:sp>
    </p:spTree>
    <p:extLst>
      <p:ext uri="{BB962C8B-B14F-4D97-AF65-F5344CB8AC3E}">
        <p14:creationId xmlns:p14="http://schemas.microsoft.com/office/powerpoint/2010/main" val="15311764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0797" y="548680"/>
            <a:ext cx="8049675" cy="1224136"/>
          </a:xfrm>
        </p:spPr>
        <p:txBody>
          <a:bodyPr>
            <a:normAutofit fontScale="90000"/>
          </a:bodyPr>
          <a:lstStyle/>
          <a:p>
            <a:r>
              <a:rPr lang="fr-FR" dirty="0" smtClean="0"/>
              <a:t>Le tourisme de mémoire en Normandie en quelques chiffres</a:t>
            </a:r>
            <a:endParaRPr lang="fr-FR" dirty="0"/>
          </a:p>
        </p:txBody>
      </p:sp>
      <p:sp>
        <p:nvSpPr>
          <p:cNvPr id="3" name="Espace réservé du contenu 2"/>
          <p:cNvSpPr>
            <a:spLocks noGrp="1"/>
          </p:cNvSpPr>
          <p:nvPr>
            <p:ph idx="4294967295"/>
          </p:nvPr>
        </p:nvSpPr>
        <p:spPr>
          <a:xfrm>
            <a:off x="457200" y="1883965"/>
            <a:ext cx="8219256" cy="3993307"/>
          </a:xfrm>
          <a:prstGeom prst="rect">
            <a:avLst/>
          </a:prstGeom>
        </p:spPr>
        <p:txBody>
          <a:bodyPr>
            <a:noAutofit/>
          </a:bodyPr>
          <a:lstStyle/>
          <a:p>
            <a:pPr algn="just">
              <a:lnSpc>
                <a:spcPct val="150000"/>
              </a:lnSpc>
            </a:pPr>
            <a:r>
              <a:rPr lang="fr-FR" sz="2200" dirty="0" smtClean="0">
                <a:latin typeface="Arial" panose="020B0604020202020204" pitchFamily="34" charset="0"/>
                <a:cs typeface="Arial" panose="020B0604020202020204" pitchFamily="34" charset="0"/>
              </a:rPr>
              <a:t>5 M de visites / an en moyenne et près de 6M pour les grands anniversaires</a:t>
            </a:r>
          </a:p>
          <a:p>
            <a:pPr algn="just">
              <a:lnSpc>
                <a:spcPct val="150000"/>
              </a:lnSpc>
            </a:pPr>
            <a:r>
              <a:rPr lang="fr-FR" sz="2200" dirty="0" smtClean="0">
                <a:latin typeface="Arial" panose="020B0604020202020204" pitchFamily="34" charset="0"/>
                <a:cs typeface="Arial" panose="020B0604020202020204" pitchFamily="34" charset="0"/>
              </a:rPr>
              <a:t>Plus de 2 M de visiteurs / an venus en Normandie pour cette thématique</a:t>
            </a:r>
          </a:p>
          <a:p>
            <a:pPr algn="just">
              <a:lnSpc>
                <a:spcPct val="150000"/>
              </a:lnSpc>
            </a:pPr>
            <a:r>
              <a:rPr lang="fr-FR" sz="2200" dirty="0" smtClean="0">
                <a:latin typeface="Arial" panose="020B0604020202020204" pitchFamily="34" charset="0"/>
                <a:cs typeface="Arial" panose="020B0604020202020204" pitchFamily="34" charset="0"/>
              </a:rPr>
              <a:t>9 visiteurs sur 10 sont des touristes </a:t>
            </a:r>
          </a:p>
          <a:p>
            <a:pPr algn="just">
              <a:lnSpc>
                <a:spcPct val="150000"/>
              </a:lnSpc>
            </a:pPr>
            <a:r>
              <a:rPr lang="fr-FR" sz="2200" dirty="0" smtClean="0">
                <a:latin typeface="Arial" panose="020B0604020202020204" pitchFamily="34" charset="0"/>
                <a:cs typeface="Arial" panose="020B0604020202020204" pitchFamily="34" charset="0"/>
              </a:rPr>
              <a:t>472 € de dépenses en moyenne par touriste et par séjour</a:t>
            </a:r>
          </a:p>
          <a:p>
            <a:pPr algn="just">
              <a:lnSpc>
                <a:spcPct val="150000"/>
              </a:lnSpc>
            </a:pPr>
            <a:r>
              <a:rPr lang="fr-FR" sz="2200" dirty="0" smtClean="0">
                <a:latin typeface="Arial" panose="020B0604020202020204" pitchFamily="34" charset="0"/>
                <a:cs typeface="Arial" panose="020B0604020202020204" pitchFamily="34" charset="0"/>
              </a:rPr>
              <a:t>51 sites à caractère militaire et lieux de mémoire </a:t>
            </a:r>
          </a:p>
        </p:txBody>
      </p:sp>
    </p:spTree>
    <p:extLst>
      <p:ext uri="{BB962C8B-B14F-4D97-AF65-F5344CB8AC3E}">
        <p14:creationId xmlns:p14="http://schemas.microsoft.com/office/powerpoint/2010/main" val="30544222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806896" y="629816"/>
            <a:ext cx="8229600" cy="1143000"/>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kern="1200">
                <a:solidFill>
                  <a:schemeClr val="tx1"/>
                </a:solidFill>
                <a:latin typeface="Insignia LT Std" pitchFamily="34" charset="0"/>
                <a:ea typeface="+mj-ea"/>
                <a:cs typeface="+mj-cs"/>
              </a:defRPr>
            </a:lvl1pPr>
          </a:lstStyle>
          <a:p>
            <a:r>
              <a:rPr lang="fr-FR" dirty="0" smtClean="0"/>
              <a:t>Le Contrat Tourisme de Mémoire en Normandie</a:t>
            </a:r>
            <a:endParaRPr lang="fr-FR" dirty="0"/>
          </a:p>
        </p:txBody>
      </p:sp>
      <p:sp>
        <p:nvSpPr>
          <p:cNvPr id="5" name="Espace réservé du contenu 2"/>
          <p:cNvSpPr txBox="1">
            <a:spLocks/>
          </p:cNvSpPr>
          <p:nvPr/>
        </p:nvSpPr>
        <p:spPr>
          <a:xfrm>
            <a:off x="457200" y="1888232"/>
            <a:ext cx="8147248" cy="434908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lnSpc>
                <a:spcPct val="150000"/>
              </a:lnSpc>
            </a:pPr>
            <a:r>
              <a:rPr lang="fr-FR" sz="2200" dirty="0" smtClean="0">
                <a:solidFill>
                  <a:schemeClr val="bg2">
                    <a:lumMod val="10000"/>
                  </a:schemeClr>
                </a:solidFill>
                <a:latin typeface="Arial" panose="020B0604020202020204" pitchFamily="34" charset="0"/>
                <a:cs typeface="Arial" panose="020B0604020202020204" pitchFamily="34" charset="0"/>
              </a:rPr>
              <a:t>Contrat cadre signé par 22 partenaires publics et privés le 20 février 2014</a:t>
            </a:r>
          </a:p>
          <a:p>
            <a:pPr algn="just">
              <a:lnSpc>
                <a:spcPct val="150000"/>
              </a:lnSpc>
            </a:pPr>
            <a:r>
              <a:rPr lang="fr-FR" sz="2200" dirty="0" smtClean="0">
                <a:solidFill>
                  <a:schemeClr val="bg2">
                    <a:lumMod val="10000"/>
                  </a:schemeClr>
                </a:solidFill>
                <a:latin typeface="Arial" panose="020B0604020202020204" pitchFamily="34" charset="0"/>
                <a:cs typeface="Arial" panose="020B0604020202020204" pitchFamily="34" charset="0"/>
              </a:rPr>
              <a:t>Des contrats annuels qui intègrent d’autres partenaires </a:t>
            </a:r>
          </a:p>
          <a:p>
            <a:pPr algn="just">
              <a:lnSpc>
                <a:spcPct val="150000"/>
              </a:lnSpc>
            </a:pPr>
            <a:r>
              <a:rPr lang="fr-FR" sz="2200" dirty="0" smtClean="0">
                <a:solidFill>
                  <a:schemeClr val="bg2">
                    <a:lumMod val="10000"/>
                  </a:schemeClr>
                </a:solidFill>
                <a:latin typeface="Arial" panose="020B0604020202020204" pitchFamily="34" charset="0"/>
                <a:cs typeface="Arial" panose="020B0604020202020204" pitchFamily="34" charset="0"/>
              </a:rPr>
              <a:t>Un contrat qui repose sur une stratégie partagée par l’ensemble des acteurs (étude Traces TPI 2013)</a:t>
            </a:r>
          </a:p>
        </p:txBody>
      </p:sp>
    </p:spTree>
    <p:extLst>
      <p:ext uri="{BB962C8B-B14F-4D97-AF65-F5344CB8AC3E}">
        <p14:creationId xmlns:p14="http://schemas.microsoft.com/office/powerpoint/2010/main" val="42367437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78904" y="260648"/>
            <a:ext cx="8229600" cy="1143000"/>
          </a:xfrm>
        </p:spPr>
        <p:txBody>
          <a:bodyPr/>
          <a:lstStyle/>
          <a:p>
            <a:r>
              <a:rPr lang="fr-FR" sz="3600" dirty="0" smtClean="0"/>
              <a:t>L’ambition</a:t>
            </a:r>
            <a:endParaRPr lang="fr-FR" sz="3600" dirty="0"/>
          </a:p>
        </p:txBody>
      </p:sp>
      <p:sp>
        <p:nvSpPr>
          <p:cNvPr id="6" name="Ellipse 5"/>
          <p:cNvSpPr/>
          <p:nvPr/>
        </p:nvSpPr>
        <p:spPr>
          <a:xfrm>
            <a:off x="1763688" y="1412776"/>
            <a:ext cx="4789512" cy="4608512"/>
          </a:xfrm>
          <a:prstGeom prst="ellipse">
            <a:avLst/>
          </a:prstGeom>
          <a:solidFill>
            <a:srgbClr val="537A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2411760" y="1669567"/>
            <a:ext cx="3684240" cy="3970318"/>
          </a:xfrm>
          <a:prstGeom prst="rect">
            <a:avLst/>
          </a:prstGeom>
          <a:noFill/>
        </p:spPr>
        <p:txBody>
          <a:bodyPr wrap="square" rtlCol="0">
            <a:spAutoFit/>
          </a:bodyPr>
          <a:lstStyle/>
          <a:p>
            <a:pPr algn="ctr"/>
            <a:r>
              <a:rPr lang="fr-FR" sz="2800" dirty="0" smtClean="0">
                <a:solidFill>
                  <a:schemeClr val="bg1"/>
                </a:solidFill>
                <a:latin typeface="+mj-lt"/>
              </a:rPr>
              <a:t>La destination internationale par excellence sur la Seconde </a:t>
            </a:r>
            <a:r>
              <a:rPr lang="fr-FR" sz="2800" dirty="0">
                <a:solidFill>
                  <a:schemeClr val="bg1"/>
                </a:solidFill>
                <a:latin typeface="+mj-lt"/>
              </a:rPr>
              <a:t>G</a:t>
            </a:r>
            <a:r>
              <a:rPr lang="fr-FR" sz="2800" dirty="0" smtClean="0">
                <a:solidFill>
                  <a:schemeClr val="bg1"/>
                </a:solidFill>
                <a:latin typeface="+mj-lt"/>
              </a:rPr>
              <a:t>uerre mondiale, </a:t>
            </a:r>
            <a:r>
              <a:rPr lang="fr-BE" sz="2800" dirty="0" smtClean="0">
                <a:solidFill>
                  <a:schemeClr val="bg1"/>
                </a:solidFill>
                <a:latin typeface="+mj-lt"/>
              </a:rPr>
              <a:t>orientée vers des valeurs universelles, incarnées dans le théâtre des opérations militaires</a:t>
            </a:r>
            <a:r>
              <a:rPr lang="fr-FR" sz="2800" dirty="0" smtClean="0">
                <a:solidFill>
                  <a:schemeClr val="bg1"/>
                </a:solidFill>
                <a:latin typeface="+mj-lt"/>
              </a:rPr>
              <a:t> </a:t>
            </a:r>
            <a:endParaRPr lang="fr-FR" sz="2800" b="1" dirty="0">
              <a:solidFill>
                <a:schemeClr val="bg1"/>
              </a:solidFill>
              <a:latin typeface="+mj-lt"/>
            </a:endParaRPr>
          </a:p>
        </p:txBody>
      </p:sp>
    </p:spTree>
    <p:extLst>
      <p:ext uri="{BB962C8B-B14F-4D97-AF65-F5344CB8AC3E}">
        <p14:creationId xmlns:p14="http://schemas.microsoft.com/office/powerpoint/2010/main" val="21647024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17240" y="548680"/>
            <a:ext cx="8229600" cy="1143000"/>
          </a:xfrm>
        </p:spPr>
        <p:txBody>
          <a:bodyPr>
            <a:normAutofit fontScale="90000"/>
          </a:bodyPr>
          <a:lstStyle/>
          <a:p>
            <a:r>
              <a:rPr lang="fr-FR" dirty="0"/>
              <a:t>U</a:t>
            </a:r>
            <a:r>
              <a:rPr lang="fr-FR" dirty="0" smtClean="0"/>
              <a:t>ne destination,</a:t>
            </a:r>
            <a:br>
              <a:rPr lang="fr-FR" dirty="0" smtClean="0"/>
            </a:br>
            <a:r>
              <a:rPr lang="fr-FR" dirty="0" smtClean="0"/>
              <a:t>qu’est ce que c’est ?</a:t>
            </a:r>
            <a:endParaRPr lang="fr-FR" dirty="0"/>
          </a:p>
        </p:txBody>
      </p:sp>
      <p:sp>
        <p:nvSpPr>
          <p:cNvPr id="5" name="ZoneTexte 4"/>
          <p:cNvSpPr txBox="1"/>
          <p:nvPr/>
        </p:nvSpPr>
        <p:spPr>
          <a:xfrm>
            <a:off x="76071" y="2161119"/>
            <a:ext cx="1800200" cy="1692771"/>
          </a:xfrm>
          <a:prstGeom prst="rect">
            <a:avLst/>
          </a:prstGeom>
          <a:noFill/>
        </p:spPr>
        <p:txBody>
          <a:bodyPr wrap="square" rtlCol="0">
            <a:spAutoFit/>
          </a:bodyPr>
          <a:lstStyle/>
          <a:p>
            <a:pPr defTabSz="1041585"/>
            <a:r>
              <a:rPr lang="fr-FR" sz="1400" i="1" dirty="0" smtClean="0">
                <a:solidFill>
                  <a:prstClr val="black"/>
                </a:solidFill>
                <a:latin typeface="Calibri"/>
              </a:rPr>
              <a:t> </a:t>
            </a:r>
            <a:endParaRPr lang="fr-FR" sz="1400" dirty="0" smtClean="0">
              <a:solidFill>
                <a:prstClr val="black"/>
              </a:solidFill>
              <a:latin typeface="Calibri"/>
            </a:endParaRPr>
          </a:p>
          <a:p>
            <a:pPr algn="ctr" defTabSz="1041585"/>
            <a:r>
              <a:rPr lang="fr-FR" b="1" dirty="0" smtClean="0">
                <a:solidFill>
                  <a:prstClr val="black"/>
                </a:solidFill>
                <a:latin typeface="Arial" panose="020B0604020202020204" pitchFamily="34" charset="0"/>
                <a:cs typeface="Arial" panose="020B0604020202020204" pitchFamily="34" charset="0"/>
              </a:rPr>
              <a:t>Un thème d’accroche partagé entre visiteurs et offreurs</a:t>
            </a:r>
          </a:p>
        </p:txBody>
      </p:sp>
      <p:sp>
        <p:nvSpPr>
          <p:cNvPr id="6" name="Rectangle 5"/>
          <p:cNvSpPr/>
          <p:nvPr/>
        </p:nvSpPr>
        <p:spPr>
          <a:xfrm>
            <a:off x="2267744" y="2661304"/>
            <a:ext cx="576063" cy="769441"/>
          </a:xfrm>
          <a:prstGeom prst="rect">
            <a:avLst/>
          </a:prstGeom>
        </p:spPr>
        <p:txBody>
          <a:bodyPr wrap="square">
            <a:spAutoFit/>
          </a:bodyPr>
          <a:lstStyle/>
          <a:p>
            <a:pPr marL="273050" lvl="1" indent="-273050" algn="just" defTabSz="1041585">
              <a:spcAft>
                <a:spcPts val="2400"/>
              </a:spcAft>
            </a:pPr>
            <a:r>
              <a:rPr lang="fr-FR" sz="4400" b="1" dirty="0" smtClean="0">
                <a:solidFill>
                  <a:srgbClr val="F79646"/>
                </a:solidFill>
                <a:latin typeface="Brush Script MT" pitchFamily="66" charset="0"/>
                <a:sym typeface="Wingdings" pitchFamily="2" charset="2"/>
              </a:rPr>
              <a:t>+</a:t>
            </a:r>
            <a:endParaRPr lang="fr-FR" sz="4400" b="1" dirty="0" smtClean="0">
              <a:solidFill>
                <a:srgbClr val="F79646"/>
              </a:solidFill>
              <a:latin typeface="Brush Script MT" pitchFamily="66" charset="0"/>
            </a:endParaRPr>
          </a:p>
        </p:txBody>
      </p:sp>
      <p:sp>
        <p:nvSpPr>
          <p:cNvPr id="7" name="Rectangle 6"/>
          <p:cNvSpPr/>
          <p:nvPr/>
        </p:nvSpPr>
        <p:spPr>
          <a:xfrm>
            <a:off x="1876271" y="3720034"/>
            <a:ext cx="1728192" cy="923330"/>
          </a:xfrm>
          <a:prstGeom prst="rect">
            <a:avLst/>
          </a:prstGeom>
        </p:spPr>
        <p:txBody>
          <a:bodyPr wrap="square">
            <a:spAutoFit/>
          </a:bodyPr>
          <a:lstStyle/>
          <a:p>
            <a:pPr marL="0" lvl="1" indent="-457200" algn="ctr" defTabSz="1041585">
              <a:spcAft>
                <a:spcPts val="2400"/>
              </a:spcAft>
            </a:pPr>
            <a:r>
              <a:rPr lang="fr-FR" b="1" dirty="0" smtClean="0">
                <a:solidFill>
                  <a:prstClr val="black"/>
                </a:solidFill>
                <a:latin typeface="Arial" panose="020B0604020202020204" pitchFamily="34" charset="0"/>
                <a:cs typeface="Arial" panose="020B0604020202020204" pitchFamily="34" charset="0"/>
              </a:rPr>
              <a:t>Des outils marketing communs</a:t>
            </a:r>
            <a:endParaRPr lang="fr-FR" dirty="0" smtClean="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6228184" y="2456314"/>
            <a:ext cx="2160521" cy="1200329"/>
          </a:xfrm>
          <a:prstGeom prst="rect">
            <a:avLst/>
          </a:prstGeom>
        </p:spPr>
        <p:txBody>
          <a:bodyPr wrap="square">
            <a:spAutoFit/>
          </a:bodyPr>
          <a:lstStyle/>
          <a:p>
            <a:pPr marL="0" lvl="1" indent="-457200" algn="ctr" defTabSz="1041585">
              <a:spcAft>
                <a:spcPts val="2400"/>
              </a:spcAft>
            </a:pPr>
            <a:r>
              <a:rPr lang="fr-FR" b="1" dirty="0" smtClean="0">
                <a:solidFill>
                  <a:prstClr val="black"/>
                </a:solidFill>
                <a:latin typeface="Arial" panose="020B0604020202020204" pitchFamily="34" charset="0"/>
                <a:cs typeface="Arial" panose="020B0604020202020204" pitchFamily="34" charset="0"/>
              </a:rPr>
              <a:t>Une chaîne coordonnée de services autour de la thématique</a:t>
            </a:r>
            <a:endParaRPr lang="fr-FR" dirty="0" smtClean="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4932040" y="3626440"/>
            <a:ext cx="2016224" cy="1200329"/>
          </a:xfrm>
          <a:prstGeom prst="rect">
            <a:avLst/>
          </a:prstGeom>
        </p:spPr>
        <p:txBody>
          <a:bodyPr wrap="square">
            <a:spAutoFit/>
          </a:bodyPr>
          <a:lstStyle/>
          <a:p>
            <a:pPr marL="0" lvl="1" indent="-457200" algn="ctr" defTabSz="1041585">
              <a:spcAft>
                <a:spcPts val="2400"/>
              </a:spcAft>
            </a:pPr>
            <a:r>
              <a:rPr lang="fr-FR" b="1" dirty="0" smtClean="0">
                <a:solidFill>
                  <a:prstClr val="black"/>
                </a:solidFill>
                <a:latin typeface="Arial" panose="020B0604020202020204" pitchFamily="34" charset="0"/>
                <a:cs typeface="Arial" panose="020B0604020202020204" pitchFamily="34" charset="0"/>
              </a:rPr>
              <a:t>Un collectif d’acteurs partageant la même ambition</a:t>
            </a:r>
            <a:endParaRPr lang="fr-FR" dirty="0" smtClean="0">
              <a:solidFill>
                <a:prstClr val="black"/>
              </a:solidFill>
              <a:latin typeface="Arial" panose="020B0604020202020204" pitchFamily="34" charset="0"/>
              <a:cs typeface="Arial" panose="020B0604020202020204" pitchFamily="34" charset="0"/>
            </a:endParaRPr>
          </a:p>
        </p:txBody>
      </p:sp>
      <p:sp>
        <p:nvSpPr>
          <p:cNvPr id="12" name="ZoneTexte 11"/>
          <p:cNvSpPr txBox="1"/>
          <p:nvPr/>
        </p:nvSpPr>
        <p:spPr>
          <a:xfrm>
            <a:off x="3131839" y="2233127"/>
            <a:ext cx="2400267" cy="1415772"/>
          </a:xfrm>
          <a:prstGeom prst="rect">
            <a:avLst/>
          </a:prstGeom>
          <a:noFill/>
        </p:spPr>
        <p:txBody>
          <a:bodyPr wrap="square" rtlCol="0">
            <a:spAutoFit/>
          </a:bodyPr>
          <a:lstStyle/>
          <a:p>
            <a:pPr defTabSz="1041585"/>
            <a:r>
              <a:rPr lang="fr-FR" sz="1400" i="1" dirty="0" smtClean="0">
                <a:solidFill>
                  <a:prstClr val="black"/>
                </a:solidFill>
                <a:latin typeface="Calibri"/>
              </a:rPr>
              <a:t> </a:t>
            </a:r>
            <a:endParaRPr lang="fr-FR" sz="1400" dirty="0" smtClean="0">
              <a:solidFill>
                <a:prstClr val="black"/>
              </a:solidFill>
              <a:latin typeface="Calibri"/>
            </a:endParaRPr>
          </a:p>
          <a:p>
            <a:pPr algn="ctr" defTabSz="1041585"/>
            <a:r>
              <a:rPr lang="fr-FR" b="1" dirty="0" smtClean="0">
                <a:solidFill>
                  <a:prstClr val="black"/>
                </a:solidFill>
                <a:latin typeface="Arial" panose="020B0604020202020204" pitchFamily="34" charset="0"/>
                <a:cs typeface="Arial" panose="020B0604020202020204" pitchFamily="34" charset="0"/>
              </a:rPr>
              <a:t>Une offre complémentaire et qualitativement homogène</a:t>
            </a:r>
          </a:p>
        </p:txBody>
      </p:sp>
      <p:sp>
        <p:nvSpPr>
          <p:cNvPr id="14" name="Rectangle 13"/>
          <p:cNvSpPr/>
          <p:nvPr/>
        </p:nvSpPr>
        <p:spPr>
          <a:xfrm>
            <a:off x="1619672" y="5189130"/>
            <a:ext cx="474917" cy="769441"/>
          </a:xfrm>
          <a:prstGeom prst="rect">
            <a:avLst/>
          </a:prstGeom>
        </p:spPr>
        <p:txBody>
          <a:bodyPr wrap="square">
            <a:spAutoFit/>
          </a:bodyPr>
          <a:lstStyle/>
          <a:p>
            <a:pPr marL="273050" lvl="1" indent="-273050" algn="just" defTabSz="1041585">
              <a:spcAft>
                <a:spcPts val="2400"/>
              </a:spcAft>
            </a:pPr>
            <a:r>
              <a:rPr lang="fr-FR" sz="4400" b="1" dirty="0">
                <a:solidFill>
                  <a:srgbClr val="F79646"/>
                </a:solidFill>
                <a:latin typeface="Brush Script MT" pitchFamily="66" charset="0"/>
                <a:sym typeface="Wingdings" pitchFamily="2" charset="2"/>
              </a:rPr>
              <a:t>=</a:t>
            </a:r>
            <a:endParaRPr lang="fr-FR" sz="4400" b="1" dirty="0" smtClean="0">
              <a:solidFill>
                <a:srgbClr val="F79646"/>
              </a:solidFill>
              <a:latin typeface="Brush Script MT" pitchFamily="66" charset="0"/>
            </a:endParaRPr>
          </a:p>
        </p:txBody>
      </p:sp>
      <p:sp>
        <p:nvSpPr>
          <p:cNvPr id="15" name="Rectangle 14"/>
          <p:cNvSpPr/>
          <p:nvPr/>
        </p:nvSpPr>
        <p:spPr>
          <a:xfrm>
            <a:off x="2771800" y="5209455"/>
            <a:ext cx="4320480" cy="646331"/>
          </a:xfrm>
          <a:prstGeom prst="rect">
            <a:avLst/>
          </a:prstGeom>
        </p:spPr>
        <p:txBody>
          <a:bodyPr wrap="square">
            <a:spAutoFit/>
          </a:bodyPr>
          <a:lstStyle/>
          <a:p>
            <a:pPr marL="0" lvl="1" indent="-457200" algn="ctr" defTabSz="1041585">
              <a:spcAft>
                <a:spcPts val="2400"/>
              </a:spcAft>
            </a:pPr>
            <a:r>
              <a:rPr lang="fr-FR" sz="3600" b="1" dirty="0" smtClean="0">
                <a:solidFill>
                  <a:prstClr val="black"/>
                </a:solidFill>
                <a:latin typeface="Arial" panose="020B0604020202020204" pitchFamily="34" charset="0"/>
                <a:cs typeface="Arial" panose="020B0604020202020204" pitchFamily="34" charset="0"/>
              </a:rPr>
              <a:t>Une destination !</a:t>
            </a:r>
            <a:endParaRPr lang="fr-FR" sz="3600" dirty="0" smtClean="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5666812" y="2661304"/>
            <a:ext cx="561372" cy="769441"/>
          </a:xfrm>
          <a:prstGeom prst="rect">
            <a:avLst/>
          </a:prstGeom>
        </p:spPr>
        <p:txBody>
          <a:bodyPr wrap="none">
            <a:spAutoFit/>
          </a:bodyPr>
          <a:lstStyle/>
          <a:p>
            <a:pPr marL="273050" lvl="1" indent="-273050" algn="just" defTabSz="1041585">
              <a:spcAft>
                <a:spcPts val="2400"/>
              </a:spcAft>
            </a:pPr>
            <a:r>
              <a:rPr lang="fr-FR" sz="4400" b="1" dirty="0">
                <a:solidFill>
                  <a:srgbClr val="F79646"/>
                </a:solidFill>
                <a:latin typeface="Brush Script MT" pitchFamily="66" charset="0"/>
                <a:sym typeface="Wingdings" pitchFamily="2" charset="2"/>
              </a:rPr>
              <a:t>+</a:t>
            </a:r>
            <a:endParaRPr lang="fr-FR" sz="4400" b="1" dirty="0">
              <a:solidFill>
                <a:srgbClr val="F79646"/>
              </a:solidFill>
              <a:latin typeface="Brush Script MT" pitchFamily="66" charset="0"/>
            </a:endParaRPr>
          </a:p>
        </p:txBody>
      </p:sp>
      <p:sp>
        <p:nvSpPr>
          <p:cNvPr id="16" name="Rectangle 15"/>
          <p:cNvSpPr/>
          <p:nvPr/>
        </p:nvSpPr>
        <p:spPr>
          <a:xfrm>
            <a:off x="4010628" y="3811687"/>
            <a:ext cx="561372" cy="769441"/>
          </a:xfrm>
          <a:prstGeom prst="rect">
            <a:avLst/>
          </a:prstGeom>
        </p:spPr>
        <p:txBody>
          <a:bodyPr wrap="none">
            <a:spAutoFit/>
          </a:bodyPr>
          <a:lstStyle/>
          <a:p>
            <a:pPr marL="273050" lvl="1" indent="-273050" algn="just" defTabSz="1041585">
              <a:spcAft>
                <a:spcPts val="2400"/>
              </a:spcAft>
            </a:pPr>
            <a:r>
              <a:rPr lang="fr-FR" sz="4400" b="1" dirty="0">
                <a:solidFill>
                  <a:srgbClr val="F79646"/>
                </a:solidFill>
                <a:latin typeface="Brush Script MT" pitchFamily="66" charset="0"/>
                <a:sym typeface="Wingdings" pitchFamily="2" charset="2"/>
              </a:rPr>
              <a:t>+</a:t>
            </a:r>
            <a:endParaRPr lang="fr-FR" sz="4400" b="1" dirty="0">
              <a:solidFill>
                <a:srgbClr val="F79646"/>
              </a:solidFill>
              <a:latin typeface="Brush Script MT" pitchFamily="66" charset="0"/>
            </a:endParaRPr>
          </a:p>
        </p:txBody>
      </p:sp>
      <p:sp>
        <p:nvSpPr>
          <p:cNvPr id="17" name="Rectangle 16"/>
          <p:cNvSpPr/>
          <p:nvPr/>
        </p:nvSpPr>
        <p:spPr>
          <a:xfrm>
            <a:off x="1346332" y="3811687"/>
            <a:ext cx="561372" cy="769441"/>
          </a:xfrm>
          <a:prstGeom prst="rect">
            <a:avLst/>
          </a:prstGeom>
        </p:spPr>
        <p:txBody>
          <a:bodyPr wrap="none">
            <a:spAutoFit/>
          </a:bodyPr>
          <a:lstStyle/>
          <a:p>
            <a:pPr marL="273050" lvl="1" indent="-273050" algn="just" defTabSz="1041585">
              <a:spcAft>
                <a:spcPts val="2400"/>
              </a:spcAft>
            </a:pPr>
            <a:r>
              <a:rPr lang="fr-FR" sz="4400" b="1" dirty="0">
                <a:solidFill>
                  <a:srgbClr val="F79646"/>
                </a:solidFill>
                <a:latin typeface="Brush Script MT" pitchFamily="66" charset="0"/>
                <a:sym typeface="Wingdings" pitchFamily="2" charset="2"/>
              </a:rPr>
              <a:t>+</a:t>
            </a:r>
            <a:endParaRPr lang="fr-FR" sz="4400" b="1" dirty="0">
              <a:solidFill>
                <a:srgbClr val="F79646"/>
              </a:solidFill>
              <a:latin typeface="Brush Script MT" pitchFamily="66" charset="0"/>
            </a:endParaRPr>
          </a:p>
        </p:txBody>
      </p:sp>
    </p:spTree>
    <p:extLst>
      <p:ext uri="{BB962C8B-B14F-4D97-AF65-F5344CB8AC3E}">
        <p14:creationId xmlns:p14="http://schemas.microsoft.com/office/powerpoint/2010/main" val="4474561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745232" y="332656"/>
            <a:ext cx="7571184" cy="940966"/>
          </a:xfrm>
        </p:spPr>
        <p:txBody>
          <a:bodyPr/>
          <a:lstStyle/>
          <a:p>
            <a:r>
              <a:rPr lang="fr-FR" sz="3600" dirty="0" smtClean="0"/>
              <a:t>Les objectifs à 5 ans</a:t>
            </a:r>
            <a:endParaRPr lang="fr-FR" sz="3600" dirty="0"/>
          </a:p>
        </p:txBody>
      </p:sp>
      <p:sp>
        <p:nvSpPr>
          <p:cNvPr id="5" name="Espace réservé du contenu 2"/>
          <p:cNvSpPr>
            <a:spLocks noGrp="1"/>
          </p:cNvSpPr>
          <p:nvPr>
            <p:ph idx="4294967295"/>
          </p:nvPr>
        </p:nvSpPr>
        <p:spPr>
          <a:xfrm>
            <a:off x="395536" y="1268760"/>
            <a:ext cx="8229600" cy="4752528"/>
          </a:xfrm>
          <a:prstGeom prst="rect">
            <a:avLst/>
          </a:prstGeom>
        </p:spPr>
        <p:txBody>
          <a:bodyPr>
            <a:noAutofit/>
          </a:bodyPr>
          <a:lstStyle/>
          <a:p>
            <a:pPr algn="just"/>
            <a:r>
              <a:rPr lang="fr-FR" sz="2000" b="1" dirty="0" smtClean="0">
                <a:latin typeface="Arial" panose="020B0604020202020204" pitchFamily="34" charset="0"/>
                <a:cs typeface="Arial" panose="020B0604020202020204" pitchFamily="34" charset="0"/>
              </a:rPr>
              <a:t>Adaptez l’offre</a:t>
            </a:r>
            <a:r>
              <a:rPr lang="fr-FR" sz="2000" dirty="0" smtClean="0">
                <a:latin typeface="Arial" panose="020B0604020202020204" pitchFamily="34" charset="0"/>
                <a:cs typeface="Arial" panose="020B0604020202020204" pitchFamily="34" charset="0"/>
              </a:rPr>
              <a:t> mémorielle aux nouvelles attentes des clientèles touristiques en améliorant notamment la </a:t>
            </a:r>
            <a:r>
              <a:rPr lang="fr-FR" sz="2000" b="1" dirty="0" smtClean="0">
                <a:latin typeface="Arial" panose="020B0604020202020204" pitchFamily="34" charset="0"/>
                <a:cs typeface="Arial" panose="020B0604020202020204" pitchFamily="34" charset="0"/>
              </a:rPr>
              <a:t>qualité</a:t>
            </a:r>
            <a:r>
              <a:rPr lang="fr-FR" sz="2000" dirty="0" smtClean="0">
                <a:latin typeface="Arial" panose="020B0604020202020204" pitchFamily="34" charset="0"/>
                <a:cs typeface="Arial" panose="020B0604020202020204" pitchFamily="34" charset="0"/>
              </a:rPr>
              <a:t> de l’accueil dans une optique de </a:t>
            </a:r>
            <a:r>
              <a:rPr lang="fr-FR" sz="2000" b="1" dirty="0" smtClean="0">
                <a:latin typeface="Arial" panose="020B0604020202020204" pitchFamily="34" charset="0"/>
                <a:cs typeface="Arial" panose="020B0604020202020204" pitchFamily="34" charset="0"/>
              </a:rPr>
              <a:t>chaîne de services</a:t>
            </a:r>
          </a:p>
          <a:p>
            <a:pPr marL="0" indent="0" algn="just">
              <a:buNone/>
            </a:pPr>
            <a:endParaRPr lang="fr-FR" sz="2000" b="1" dirty="0" smtClean="0">
              <a:latin typeface="Arial" panose="020B0604020202020204" pitchFamily="34" charset="0"/>
              <a:cs typeface="Arial" panose="020B0604020202020204" pitchFamily="34" charset="0"/>
            </a:endParaRPr>
          </a:p>
          <a:p>
            <a:pPr algn="just"/>
            <a:r>
              <a:rPr lang="fr-FR" sz="2000" dirty="0" smtClean="0">
                <a:latin typeface="Arial" panose="020B0604020202020204" pitchFamily="34" charset="0"/>
                <a:cs typeface="Arial" panose="020B0604020202020204" pitchFamily="34" charset="0"/>
              </a:rPr>
              <a:t>Développer de manière significative </a:t>
            </a:r>
            <a:r>
              <a:rPr lang="fr-FR" sz="2000" b="1" dirty="0" smtClean="0">
                <a:latin typeface="Arial" panose="020B0604020202020204" pitchFamily="34" charset="0"/>
                <a:cs typeface="Arial" panose="020B0604020202020204" pitchFamily="34" charset="0"/>
              </a:rPr>
              <a:t>l’attractivité touristique </a:t>
            </a:r>
            <a:r>
              <a:rPr lang="fr-FR" sz="2000" dirty="0" smtClean="0">
                <a:latin typeface="Arial" panose="020B0604020202020204" pitchFamily="34" charset="0"/>
                <a:cs typeface="Arial" panose="020B0604020202020204" pitchFamily="34" charset="0"/>
              </a:rPr>
              <a:t>de la destination à travers la visite des sites de mémoire</a:t>
            </a:r>
          </a:p>
          <a:p>
            <a:pPr marL="0" indent="0" algn="just">
              <a:buNone/>
            </a:pPr>
            <a:endParaRPr lang="fr-FR" sz="2000" dirty="0" smtClean="0">
              <a:latin typeface="Arial" panose="020B0604020202020204" pitchFamily="34" charset="0"/>
              <a:cs typeface="Arial" panose="020B0604020202020204" pitchFamily="34" charset="0"/>
            </a:endParaRPr>
          </a:p>
          <a:p>
            <a:pPr algn="just"/>
            <a:r>
              <a:rPr lang="fr-FR" sz="2000" dirty="0" smtClean="0">
                <a:latin typeface="Arial" panose="020B0604020202020204" pitchFamily="34" charset="0"/>
                <a:cs typeface="Arial" panose="020B0604020202020204" pitchFamily="34" charset="0"/>
              </a:rPr>
              <a:t>Contribuer à </a:t>
            </a:r>
            <a:r>
              <a:rPr lang="fr-FR" sz="2000" b="1" dirty="0" smtClean="0">
                <a:latin typeface="Arial" panose="020B0604020202020204" pitchFamily="34" charset="0"/>
                <a:cs typeface="Arial" panose="020B0604020202020204" pitchFamily="34" charset="0"/>
              </a:rPr>
              <a:t>l’éducation citoyenne</a:t>
            </a:r>
            <a:r>
              <a:rPr lang="fr-FR" sz="2000" dirty="0" smtClean="0">
                <a:latin typeface="Arial" panose="020B0604020202020204" pitchFamily="34" charset="0"/>
                <a:cs typeface="Arial" panose="020B0604020202020204" pitchFamily="34" charset="0"/>
              </a:rPr>
              <a:t>, en améliorant la compréhension des événements historiques présentés, grâce au développement d’outils de médiation adaptés</a:t>
            </a:r>
          </a:p>
          <a:p>
            <a:pPr marL="0" indent="0" algn="just">
              <a:buNone/>
            </a:pPr>
            <a:endParaRPr lang="fr-FR" sz="2000" dirty="0" smtClean="0">
              <a:latin typeface="Arial" panose="020B0604020202020204" pitchFamily="34" charset="0"/>
              <a:cs typeface="Arial" panose="020B0604020202020204" pitchFamily="34" charset="0"/>
            </a:endParaRPr>
          </a:p>
          <a:p>
            <a:pPr algn="just"/>
            <a:r>
              <a:rPr lang="fr-FR" sz="2000" dirty="0" smtClean="0">
                <a:latin typeface="Arial" panose="020B0604020202020204" pitchFamily="34" charset="0"/>
                <a:cs typeface="Arial" panose="020B0604020202020204" pitchFamily="34" charset="0"/>
              </a:rPr>
              <a:t>Renforcer le positionnement de la Normandie comme destination porteuse des valeurs de </a:t>
            </a:r>
            <a:r>
              <a:rPr lang="fr-FR" sz="2000" b="1" dirty="0" smtClean="0">
                <a:latin typeface="Arial" panose="020B0604020202020204" pitchFamily="34" charset="0"/>
                <a:cs typeface="Arial" panose="020B0604020202020204" pitchFamily="34" charset="0"/>
              </a:rPr>
              <a:t>Paix</a:t>
            </a:r>
            <a:r>
              <a:rPr lang="fr-FR" sz="2000" dirty="0" smtClean="0">
                <a:latin typeface="Arial" panose="020B0604020202020204" pitchFamily="34" charset="0"/>
                <a:cs typeface="Arial" panose="020B0604020202020204" pitchFamily="34" charset="0"/>
              </a:rPr>
              <a:t>, de </a:t>
            </a:r>
            <a:r>
              <a:rPr lang="fr-FR" sz="2000" b="1" dirty="0" smtClean="0">
                <a:latin typeface="Arial" panose="020B0604020202020204" pitchFamily="34" charset="0"/>
                <a:cs typeface="Arial" panose="020B0604020202020204" pitchFamily="34" charset="0"/>
              </a:rPr>
              <a:t>Liberté</a:t>
            </a:r>
            <a:r>
              <a:rPr lang="fr-FR" sz="2000" dirty="0" smtClean="0">
                <a:latin typeface="Arial" panose="020B0604020202020204" pitchFamily="34" charset="0"/>
                <a:cs typeface="Arial" panose="020B0604020202020204" pitchFamily="34" charset="0"/>
              </a:rPr>
              <a:t> et de </a:t>
            </a:r>
            <a:r>
              <a:rPr lang="fr-FR" sz="2000" b="1" dirty="0">
                <a:latin typeface="Arial" panose="020B0604020202020204" pitchFamily="34" charset="0"/>
                <a:cs typeface="Arial" panose="020B0604020202020204" pitchFamily="34" charset="0"/>
              </a:rPr>
              <a:t>Réconciliation </a:t>
            </a:r>
          </a:p>
        </p:txBody>
      </p:sp>
    </p:spTree>
    <p:extLst>
      <p:ext uri="{BB962C8B-B14F-4D97-AF65-F5344CB8AC3E}">
        <p14:creationId xmlns:p14="http://schemas.microsoft.com/office/powerpoint/2010/main" val="39367776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755576" y="332656"/>
            <a:ext cx="6912768" cy="926976"/>
          </a:xfrm>
        </p:spPr>
        <p:txBody>
          <a:bodyPr/>
          <a:lstStyle/>
          <a:p>
            <a:r>
              <a:rPr lang="fr-FR" sz="3600" dirty="0" smtClean="0"/>
              <a:t>La gouvernance </a:t>
            </a:r>
            <a:endParaRPr lang="fr-FR" sz="3600" dirty="0"/>
          </a:p>
        </p:txBody>
      </p:sp>
      <p:sp>
        <p:nvSpPr>
          <p:cNvPr id="10" name="Espace réservé du contenu 5"/>
          <p:cNvSpPr>
            <a:spLocks noGrp="1"/>
          </p:cNvSpPr>
          <p:nvPr>
            <p:ph idx="4294967295"/>
          </p:nvPr>
        </p:nvSpPr>
        <p:spPr>
          <a:xfrm>
            <a:off x="683568" y="1600200"/>
            <a:ext cx="7620000" cy="3989040"/>
          </a:xfrm>
          <a:prstGeom prst="rect">
            <a:avLst/>
          </a:prstGeom>
        </p:spPr>
        <p:txBody>
          <a:bodyPr>
            <a:noAutofit/>
          </a:bodyPr>
          <a:lstStyle/>
          <a:p>
            <a:pPr marL="114300" indent="0" algn="just">
              <a:buNone/>
            </a:pPr>
            <a:r>
              <a:rPr lang="fr-FR" sz="2200" dirty="0">
                <a:latin typeface="Arial" panose="020B0604020202020204" pitchFamily="34" charset="0"/>
                <a:cs typeface="Arial" panose="020B0604020202020204" pitchFamily="34" charset="0"/>
              </a:rPr>
              <a:t>Le </a:t>
            </a:r>
            <a:r>
              <a:rPr lang="fr-FR" sz="2200" b="1" dirty="0">
                <a:latin typeface="Arial" panose="020B0604020202020204" pitchFamily="34" charset="0"/>
                <a:cs typeface="Arial" panose="020B0604020202020204" pitchFamily="34" charset="0"/>
              </a:rPr>
              <a:t>pilotage global </a:t>
            </a:r>
            <a:r>
              <a:rPr lang="fr-FR" sz="2200" dirty="0">
                <a:latin typeface="Arial" panose="020B0604020202020204" pitchFamily="34" charset="0"/>
                <a:cs typeface="Arial" panose="020B0604020202020204" pitchFamily="34" charset="0"/>
              </a:rPr>
              <a:t>du contrat est assuré </a:t>
            </a:r>
            <a:r>
              <a:rPr lang="fr-FR" sz="2200" dirty="0" smtClean="0">
                <a:latin typeface="Arial" panose="020B0604020202020204" pitchFamily="34" charset="0"/>
                <a:cs typeface="Arial" panose="020B0604020202020204" pitchFamily="34" charset="0"/>
              </a:rPr>
              <a:t>par </a:t>
            </a:r>
            <a:r>
              <a:rPr lang="fr-FR" sz="2200" dirty="0">
                <a:latin typeface="Arial" panose="020B0604020202020204" pitchFamily="34" charset="0"/>
                <a:cs typeface="Arial" panose="020B0604020202020204" pitchFamily="34" charset="0"/>
              </a:rPr>
              <a:t>la Région </a:t>
            </a:r>
            <a:r>
              <a:rPr lang="fr-FR" sz="2200" dirty="0" smtClean="0">
                <a:latin typeface="Arial" panose="020B0604020202020204" pitchFamily="34" charset="0"/>
                <a:cs typeface="Arial" panose="020B0604020202020204" pitchFamily="34" charset="0"/>
              </a:rPr>
              <a:t>Basse-Normandie.</a:t>
            </a:r>
          </a:p>
          <a:p>
            <a:pPr marL="114300" indent="0" algn="just">
              <a:buNone/>
            </a:pPr>
            <a:endParaRPr lang="fr-FR" sz="2200" dirty="0" smtClean="0">
              <a:latin typeface="Arial" panose="020B0604020202020204" pitchFamily="34" charset="0"/>
              <a:cs typeface="Arial" panose="020B0604020202020204" pitchFamily="34" charset="0"/>
            </a:endParaRPr>
          </a:p>
          <a:p>
            <a:pPr marL="114300" indent="0" algn="just">
              <a:buNone/>
            </a:pPr>
            <a:r>
              <a:rPr lang="fr-FR" sz="2200" dirty="0" smtClean="0">
                <a:latin typeface="Arial" panose="020B0604020202020204" pitchFamily="34" charset="0"/>
                <a:cs typeface="Arial" panose="020B0604020202020204" pitchFamily="34" charset="0"/>
              </a:rPr>
              <a:t>Le contrat s’organise autour de 3 volets :</a:t>
            </a:r>
          </a:p>
          <a:p>
            <a:pPr marL="114300" indent="0" algn="just">
              <a:buNone/>
            </a:pPr>
            <a:endParaRPr lang="fr-FR" sz="2200" dirty="0">
              <a:latin typeface="Arial" panose="020B0604020202020204" pitchFamily="34" charset="0"/>
              <a:cs typeface="Arial" panose="020B0604020202020204" pitchFamily="34" charset="0"/>
            </a:endParaRPr>
          </a:p>
          <a:p>
            <a:pPr algn="just"/>
            <a:r>
              <a:rPr lang="fr-FR" sz="2200" b="1" dirty="0" smtClean="0">
                <a:latin typeface="Arial" panose="020B0604020202020204" pitchFamily="34" charset="0"/>
                <a:cs typeface="Arial" panose="020B0604020202020204" pitchFamily="34" charset="0"/>
              </a:rPr>
              <a:t>Le volet ingénierie</a:t>
            </a:r>
            <a:r>
              <a:rPr lang="fr-FR" sz="2200" dirty="0" smtClean="0">
                <a:latin typeface="Arial" panose="020B0604020202020204" pitchFamily="34" charset="0"/>
                <a:cs typeface="Arial" panose="020B0604020202020204" pitchFamily="34" charset="0"/>
              </a:rPr>
              <a:t>, piloté par la Région Basse-Normandie</a:t>
            </a:r>
          </a:p>
          <a:p>
            <a:pPr algn="just"/>
            <a:r>
              <a:rPr lang="fr-FR" sz="2200" b="1" dirty="0">
                <a:latin typeface="Arial" panose="020B0604020202020204" pitchFamily="34" charset="0"/>
                <a:cs typeface="Arial" panose="020B0604020202020204" pitchFamily="34" charset="0"/>
              </a:rPr>
              <a:t>L</a:t>
            </a:r>
            <a:r>
              <a:rPr lang="fr-FR" sz="2200" b="1" dirty="0" smtClean="0">
                <a:latin typeface="Arial" panose="020B0604020202020204" pitchFamily="34" charset="0"/>
                <a:cs typeface="Arial" panose="020B0604020202020204" pitchFamily="34" charset="0"/>
              </a:rPr>
              <a:t>e volet marketing</a:t>
            </a:r>
            <a:r>
              <a:rPr lang="fr-FR" sz="2200" dirty="0" smtClean="0">
                <a:latin typeface="Arial" panose="020B0604020202020204" pitchFamily="34" charset="0"/>
                <a:cs typeface="Arial" panose="020B0604020202020204" pitchFamily="34" charset="0"/>
              </a:rPr>
              <a:t>, piloté par le C.R.T. en lien avec ses partenaires habituels</a:t>
            </a:r>
          </a:p>
          <a:p>
            <a:pPr algn="just"/>
            <a:r>
              <a:rPr lang="fr-FR" sz="2200" b="1" dirty="0" smtClean="0">
                <a:latin typeface="Arial" panose="020B0604020202020204" pitchFamily="34" charset="0"/>
                <a:cs typeface="Arial" panose="020B0604020202020204" pitchFamily="34" charset="0"/>
              </a:rPr>
              <a:t>Le volet observation</a:t>
            </a:r>
            <a:r>
              <a:rPr lang="fr-FR" sz="2200" dirty="0" smtClean="0">
                <a:latin typeface="Arial" panose="020B0604020202020204" pitchFamily="34" charset="0"/>
                <a:cs typeface="Arial" panose="020B0604020202020204" pitchFamily="34" charset="0"/>
              </a:rPr>
              <a:t>, piloté par Atout France.</a:t>
            </a:r>
            <a:endParaRPr lang="fr-F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209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734888" y="413792"/>
            <a:ext cx="8229600" cy="1143000"/>
          </a:xfrm>
        </p:spPr>
        <p:txBody>
          <a:bodyPr/>
          <a:lstStyle/>
          <a:p>
            <a:r>
              <a:rPr lang="fr-FR" sz="3600" dirty="0" smtClean="0"/>
              <a:t>Les principes</a:t>
            </a:r>
            <a:endParaRPr lang="fr-FR" sz="3600" dirty="0"/>
          </a:p>
        </p:txBody>
      </p:sp>
      <p:sp>
        <p:nvSpPr>
          <p:cNvPr id="5" name="Espace réservé du contenu 2"/>
          <p:cNvSpPr>
            <a:spLocks noGrp="1"/>
          </p:cNvSpPr>
          <p:nvPr>
            <p:ph idx="4294967295"/>
          </p:nvPr>
        </p:nvSpPr>
        <p:spPr>
          <a:xfrm>
            <a:off x="457200" y="2104256"/>
            <a:ext cx="8229600" cy="3052936"/>
          </a:xfrm>
          <a:prstGeom prst="rect">
            <a:avLst/>
          </a:prstGeom>
        </p:spPr>
        <p:txBody>
          <a:bodyPr>
            <a:normAutofit/>
          </a:bodyPr>
          <a:lstStyle/>
          <a:p>
            <a:pPr marL="457200" indent="-457200" algn="just">
              <a:buFont typeface="+mj-lt"/>
              <a:buAutoNum type="arabicPeriod"/>
            </a:pPr>
            <a:r>
              <a:rPr lang="fr-FR" sz="2200" b="1" dirty="0" smtClean="0">
                <a:latin typeface="Arial" panose="020B0604020202020204" pitchFamily="34" charset="0"/>
                <a:cs typeface="Arial" panose="020B0604020202020204" pitchFamily="34" charset="0"/>
              </a:rPr>
              <a:t>Le </a:t>
            </a:r>
            <a:r>
              <a:rPr lang="fr-FR" sz="2200" b="1" dirty="0">
                <a:latin typeface="Arial" panose="020B0604020202020204" pitchFamily="34" charset="0"/>
                <a:cs typeface="Arial" panose="020B0604020202020204" pitchFamily="34" charset="0"/>
              </a:rPr>
              <a:t>passage d’un tourisme de mémoire à un tourisme </a:t>
            </a:r>
            <a:r>
              <a:rPr lang="fr-FR" sz="2200" b="1" dirty="0" smtClean="0">
                <a:latin typeface="Arial" panose="020B0604020202020204" pitchFamily="34" charset="0"/>
                <a:cs typeface="Arial" panose="020B0604020202020204" pitchFamily="34" charset="0"/>
              </a:rPr>
              <a:t>d’histoire </a:t>
            </a:r>
            <a:r>
              <a:rPr lang="fr-FR" sz="2200" dirty="0" smtClean="0">
                <a:latin typeface="Arial" panose="020B0604020202020204" pitchFamily="34" charset="0"/>
                <a:cs typeface="Arial" panose="020B0604020202020204" pitchFamily="34" charset="0"/>
              </a:rPr>
              <a:t>: ancrer les faits et le discours dans une vision contemporaine de l’histoire</a:t>
            </a:r>
          </a:p>
          <a:p>
            <a:pPr marL="457200" indent="-457200">
              <a:buFont typeface="+mj-lt"/>
              <a:buAutoNum type="arabicPeriod"/>
            </a:pPr>
            <a:endParaRPr lang="fr-FR" sz="2200" dirty="0" smtClean="0">
              <a:latin typeface="Arial" panose="020B0604020202020204" pitchFamily="34" charset="0"/>
              <a:cs typeface="Arial" panose="020B0604020202020204" pitchFamily="34" charset="0"/>
            </a:endParaRPr>
          </a:p>
          <a:p>
            <a:pPr marL="457200" indent="-457200" algn="just">
              <a:buFont typeface="+mj-lt"/>
              <a:buAutoNum type="arabicPeriod"/>
            </a:pPr>
            <a:r>
              <a:rPr lang="fr-FR" sz="2200" b="1" dirty="0" smtClean="0">
                <a:latin typeface="Arial" panose="020B0604020202020204" pitchFamily="34" charset="0"/>
                <a:cs typeface="Arial" panose="020B0604020202020204" pitchFamily="34" charset="0"/>
              </a:rPr>
              <a:t>L’excellence de la destination </a:t>
            </a:r>
            <a:r>
              <a:rPr lang="fr-FR" sz="2200" dirty="0" smtClean="0">
                <a:latin typeface="Arial" panose="020B0604020202020204" pitchFamily="34" charset="0"/>
                <a:cs typeface="Arial" panose="020B0604020202020204" pitchFamily="34" charset="0"/>
              </a:rPr>
              <a:t>: structurer, qualifier, développer la chaine de services dans le souci constant de satisfaire le visiteur</a:t>
            </a:r>
          </a:p>
        </p:txBody>
      </p:sp>
    </p:spTree>
    <p:extLst>
      <p:ext uri="{BB962C8B-B14F-4D97-AF65-F5344CB8AC3E}">
        <p14:creationId xmlns:p14="http://schemas.microsoft.com/office/powerpoint/2010/main" val="21452889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2"/>
          <p:cNvSpPr>
            <a:spLocks noChangeArrowheads="1"/>
          </p:cNvSpPr>
          <p:nvPr/>
        </p:nvSpPr>
        <p:spPr bwMode="auto">
          <a:xfrm>
            <a:off x="655939" y="4622771"/>
            <a:ext cx="7516461" cy="1246495"/>
          </a:xfrm>
          <a:prstGeom prst="rect">
            <a:avLst/>
          </a:prstGeom>
          <a:noFill/>
          <a:ln w="28575">
            <a:noFill/>
            <a:miter lim="800000"/>
            <a:headEnd/>
            <a:tailEnd/>
          </a:ln>
        </p:spPr>
        <p:txBody>
          <a:bodyPr wrap="square">
            <a:spAutoFit/>
          </a:bodyPr>
          <a:lstStyle/>
          <a:p>
            <a:pPr marL="180975" indent="-180975">
              <a:lnSpc>
                <a:spcPct val="50000"/>
              </a:lnSpc>
              <a:tabLst>
                <a:tab pos="85725" algn="l"/>
              </a:tabLst>
            </a:pPr>
            <a:endParaRPr lang="fr-FR" b="1" u="sng" dirty="0" smtClean="0">
              <a:latin typeface="Corbel" pitchFamily="34" charset="0"/>
              <a:cs typeface="Arial" charset="0"/>
            </a:endParaRPr>
          </a:p>
          <a:p>
            <a:pPr marL="0" lvl="2">
              <a:spcBef>
                <a:spcPts val="0"/>
              </a:spcBef>
              <a:spcAft>
                <a:spcPts val="0"/>
              </a:spcAft>
              <a:tabLst>
                <a:tab pos="85725" algn="l"/>
              </a:tabLst>
            </a:pPr>
            <a:r>
              <a:rPr lang="fr-FR" sz="2200" u="sng" dirty="0" smtClean="0">
                <a:latin typeface="Arial" panose="020B0604020202020204" pitchFamily="34" charset="0"/>
                <a:cs typeface="Arial" panose="020B0604020202020204" pitchFamily="34" charset="0"/>
              </a:rPr>
              <a:t>Le territoire historique</a:t>
            </a:r>
            <a:r>
              <a:rPr lang="fr-FR" sz="2200" dirty="0" smtClean="0">
                <a:latin typeface="Arial" panose="020B0604020202020204" pitchFamily="34" charset="0"/>
                <a:cs typeface="Arial" panose="020B0604020202020204" pitchFamily="34" charset="0"/>
              </a:rPr>
              <a:t> </a:t>
            </a:r>
            <a:endParaRPr lang="fr-FR" sz="2200" dirty="0">
              <a:latin typeface="Arial" panose="020B0604020202020204" pitchFamily="34" charset="0"/>
              <a:cs typeface="Arial" panose="020B0604020202020204" pitchFamily="34" charset="0"/>
              <a:sym typeface="Wingdings" pitchFamily="2" charset="2"/>
            </a:endParaRPr>
          </a:p>
          <a:p>
            <a:pPr marL="0" lvl="2">
              <a:spcBef>
                <a:spcPts val="0"/>
              </a:spcBef>
              <a:spcAft>
                <a:spcPts val="0"/>
              </a:spcAft>
              <a:tabLst>
                <a:tab pos="85725" algn="l"/>
              </a:tabLst>
            </a:pPr>
            <a:r>
              <a:rPr lang="fr-FR" sz="2200" dirty="0" smtClean="0">
                <a:latin typeface="Arial" panose="020B0604020202020204" pitchFamily="34" charset="0"/>
                <a:cs typeface="Arial" panose="020B0604020202020204" pitchFamily="34" charset="0"/>
                <a:sym typeface="Wingdings" pitchFamily="2" charset="2"/>
              </a:rPr>
              <a:t>c’est l’espace de promotion, dans une logique de pôles d’attractivité</a:t>
            </a:r>
            <a:endParaRPr lang="fr-FR" sz="2200" dirty="0" smtClean="0">
              <a:latin typeface="Arial" panose="020B0604020202020204" pitchFamily="34" charset="0"/>
              <a:cs typeface="Arial" panose="020B0604020202020204" pitchFamily="34" charset="0"/>
            </a:endParaRPr>
          </a:p>
        </p:txBody>
      </p:sp>
      <p:grpSp>
        <p:nvGrpSpPr>
          <p:cNvPr id="6" name="Groupe 5"/>
          <p:cNvGrpSpPr/>
          <p:nvPr/>
        </p:nvGrpSpPr>
        <p:grpSpPr>
          <a:xfrm>
            <a:off x="2320968" y="1772816"/>
            <a:ext cx="3619184" cy="2880320"/>
            <a:chOff x="2320968" y="2348880"/>
            <a:chExt cx="3619184" cy="2880320"/>
          </a:xfrm>
        </p:grpSpPr>
        <p:pic>
          <p:nvPicPr>
            <p:cNvPr id="7" name="Picture 3" descr="C:\Documents and Settings\Standard1\Bureau\Sans titre-1.bmp"/>
            <p:cNvPicPr>
              <a:picLocks noChangeAspect="1" noChangeArrowheads="1"/>
            </p:cNvPicPr>
            <p:nvPr/>
          </p:nvPicPr>
          <p:blipFill>
            <a:blip r:embed="rId2" cstate="print"/>
            <a:srcRect/>
            <a:stretch>
              <a:fillRect/>
            </a:stretch>
          </p:blipFill>
          <p:spPr bwMode="auto">
            <a:xfrm>
              <a:off x="2320968" y="2348880"/>
              <a:ext cx="3619184" cy="2880320"/>
            </a:xfrm>
            <a:prstGeom prst="rect">
              <a:avLst/>
            </a:prstGeom>
            <a:noFill/>
          </p:spPr>
        </p:pic>
        <p:grpSp>
          <p:nvGrpSpPr>
            <p:cNvPr id="8" name="Groupe 7"/>
            <p:cNvGrpSpPr/>
            <p:nvPr/>
          </p:nvGrpSpPr>
          <p:grpSpPr>
            <a:xfrm>
              <a:off x="2699792" y="2348880"/>
              <a:ext cx="2160240" cy="1872208"/>
              <a:chOff x="3131840" y="2348880"/>
              <a:chExt cx="2160240" cy="1872208"/>
            </a:xfrm>
          </p:grpSpPr>
          <p:sp>
            <p:nvSpPr>
              <p:cNvPr id="9" name="Ellipse 8"/>
              <p:cNvSpPr/>
              <p:nvPr/>
            </p:nvSpPr>
            <p:spPr>
              <a:xfrm>
                <a:off x="5148064" y="4077072"/>
                <a:ext cx="144016" cy="14401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Ellipse 9"/>
              <p:cNvSpPr/>
              <p:nvPr/>
            </p:nvSpPr>
            <p:spPr>
              <a:xfrm>
                <a:off x="3131840" y="2348880"/>
                <a:ext cx="144016" cy="14401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11" name="Connecteur droit 10"/>
              <p:cNvCxnSpPr>
                <a:stCxn id="9" idx="1"/>
                <a:endCxn id="13" idx="6"/>
              </p:cNvCxnSpPr>
              <p:nvPr/>
            </p:nvCxnSpPr>
            <p:spPr>
              <a:xfrm flipH="1" flipV="1">
                <a:off x="4747172" y="3346354"/>
                <a:ext cx="421983" cy="7518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a:stCxn id="10" idx="5"/>
              </p:cNvCxnSpPr>
              <p:nvPr/>
            </p:nvCxnSpPr>
            <p:spPr>
              <a:xfrm>
                <a:off x="3254765" y="2471805"/>
                <a:ext cx="330214" cy="4022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rme libre 12"/>
              <p:cNvSpPr/>
              <p:nvPr/>
            </p:nvSpPr>
            <p:spPr>
              <a:xfrm>
                <a:off x="3563888" y="2852936"/>
                <a:ext cx="1264396" cy="648072"/>
              </a:xfrm>
              <a:custGeom>
                <a:avLst/>
                <a:gdLst>
                  <a:gd name="connsiteX0" fmla="*/ 42530 w 1408814"/>
                  <a:gd name="connsiteY0" fmla="*/ 8860 h 779721"/>
                  <a:gd name="connsiteX1" fmla="*/ 10632 w 1408814"/>
                  <a:gd name="connsiteY1" fmla="*/ 210879 h 779721"/>
                  <a:gd name="connsiteX2" fmla="*/ 106325 w 1408814"/>
                  <a:gd name="connsiteY2" fmla="*/ 370367 h 779721"/>
                  <a:gd name="connsiteX3" fmla="*/ 574157 w 1408814"/>
                  <a:gd name="connsiteY3" fmla="*/ 455428 h 779721"/>
                  <a:gd name="connsiteX4" fmla="*/ 935664 w 1408814"/>
                  <a:gd name="connsiteY4" fmla="*/ 625549 h 779721"/>
                  <a:gd name="connsiteX5" fmla="*/ 1116418 w 1408814"/>
                  <a:gd name="connsiteY5" fmla="*/ 774405 h 779721"/>
                  <a:gd name="connsiteX6" fmla="*/ 1318437 w 1408814"/>
                  <a:gd name="connsiteY6" fmla="*/ 593651 h 779721"/>
                  <a:gd name="connsiteX7" fmla="*/ 1392864 w 1408814"/>
                  <a:gd name="connsiteY7" fmla="*/ 264042 h 779721"/>
                  <a:gd name="connsiteX8" fmla="*/ 1360967 w 1408814"/>
                  <a:gd name="connsiteY8" fmla="*/ 317205 h 779721"/>
                  <a:gd name="connsiteX9" fmla="*/ 1105785 w 1408814"/>
                  <a:gd name="connsiteY9" fmla="*/ 306572 h 779721"/>
                  <a:gd name="connsiteX10" fmla="*/ 956930 w 1408814"/>
                  <a:gd name="connsiteY10" fmla="*/ 200246 h 779721"/>
                  <a:gd name="connsiteX11" fmla="*/ 648585 w 1408814"/>
                  <a:gd name="connsiteY11" fmla="*/ 178981 h 779721"/>
                  <a:gd name="connsiteX12" fmla="*/ 425302 w 1408814"/>
                  <a:gd name="connsiteY12" fmla="*/ 147084 h 779721"/>
                  <a:gd name="connsiteX13" fmla="*/ 191385 w 1408814"/>
                  <a:gd name="connsiteY13" fmla="*/ 83288 h 779721"/>
                  <a:gd name="connsiteX14" fmla="*/ 127590 w 1408814"/>
                  <a:gd name="connsiteY14" fmla="*/ 157716 h 779721"/>
                  <a:gd name="connsiteX15" fmla="*/ 42530 w 1408814"/>
                  <a:gd name="connsiteY15" fmla="*/ 8860 h 77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8814" h="779721">
                    <a:moveTo>
                      <a:pt x="42530" y="8860"/>
                    </a:moveTo>
                    <a:cubicBezTo>
                      <a:pt x="23037" y="17720"/>
                      <a:pt x="0" y="150628"/>
                      <a:pt x="10632" y="210879"/>
                    </a:cubicBezTo>
                    <a:cubicBezTo>
                      <a:pt x="21264" y="271130"/>
                      <a:pt x="12404" y="329609"/>
                      <a:pt x="106325" y="370367"/>
                    </a:cubicBezTo>
                    <a:cubicBezTo>
                      <a:pt x="200246" y="411125"/>
                      <a:pt x="435934" y="412898"/>
                      <a:pt x="574157" y="455428"/>
                    </a:cubicBezTo>
                    <a:cubicBezTo>
                      <a:pt x="712380" y="497958"/>
                      <a:pt x="845287" y="572386"/>
                      <a:pt x="935664" y="625549"/>
                    </a:cubicBezTo>
                    <a:cubicBezTo>
                      <a:pt x="1026041" y="678712"/>
                      <a:pt x="1052623" y="779721"/>
                      <a:pt x="1116418" y="774405"/>
                    </a:cubicBezTo>
                    <a:cubicBezTo>
                      <a:pt x="1180213" y="769089"/>
                      <a:pt x="1272363" y="678712"/>
                      <a:pt x="1318437" y="593651"/>
                    </a:cubicBezTo>
                    <a:cubicBezTo>
                      <a:pt x="1364511" y="508591"/>
                      <a:pt x="1385776" y="310116"/>
                      <a:pt x="1392864" y="264042"/>
                    </a:cubicBezTo>
                    <a:cubicBezTo>
                      <a:pt x="1399952" y="217968"/>
                      <a:pt x="1408814" y="310117"/>
                      <a:pt x="1360967" y="317205"/>
                    </a:cubicBezTo>
                    <a:cubicBezTo>
                      <a:pt x="1313121" y="324293"/>
                      <a:pt x="1173124" y="326065"/>
                      <a:pt x="1105785" y="306572"/>
                    </a:cubicBezTo>
                    <a:cubicBezTo>
                      <a:pt x="1038446" y="287079"/>
                      <a:pt x="1033130" y="221511"/>
                      <a:pt x="956930" y="200246"/>
                    </a:cubicBezTo>
                    <a:cubicBezTo>
                      <a:pt x="880730" y="178981"/>
                      <a:pt x="737190" y="187841"/>
                      <a:pt x="648585" y="178981"/>
                    </a:cubicBezTo>
                    <a:cubicBezTo>
                      <a:pt x="559980" y="170121"/>
                      <a:pt x="501502" y="163033"/>
                      <a:pt x="425302" y="147084"/>
                    </a:cubicBezTo>
                    <a:cubicBezTo>
                      <a:pt x="349102" y="131135"/>
                      <a:pt x="241004" y="81516"/>
                      <a:pt x="191385" y="83288"/>
                    </a:cubicBezTo>
                    <a:cubicBezTo>
                      <a:pt x="141766" y="85060"/>
                      <a:pt x="148855" y="171893"/>
                      <a:pt x="127590" y="157716"/>
                    </a:cubicBezTo>
                    <a:cubicBezTo>
                      <a:pt x="106325" y="143539"/>
                      <a:pt x="62023" y="0"/>
                      <a:pt x="42530" y="8860"/>
                    </a:cubicBezTo>
                    <a:close/>
                  </a:path>
                </a:pathLst>
              </a:custGeom>
              <a:solidFill>
                <a:schemeClr val="accent6">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Ellipse 13"/>
              <p:cNvSpPr/>
              <p:nvPr/>
            </p:nvSpPr>
            <p:spPr>
              <a:xfrm>
                <a:off x="3347864" y="3284984"/>
                <a:ext cx="144016" cy="14401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15" name="Connecteur droit 14"/>
              <p:cNvCxnSpPr>
                <a:stCxn id="14" idx="7"/>
                <a:endCxn id="13" idx="2"/>
              </p:cNvCxnSpPr>
              <p:nvPr/>
            </p:nvCxnSpPr>
            <p:spPr>
              <a:xfrm flipV="1">
                <a:off x="3470789" y="3160770"/>
                <a:ext cx="188525" cy="145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 name="Titre 1"/>
          <p:cNvSpPr txBox="1">
            <a:spLocks/>
          </p:cNvSpPr>
          <p:nvPr/>
        </p:nvSpPr>
        <p:spPr>
          <a:xfrm>
            <a:off x="768424" y="620688"/>
            <a:ext cx="7620000" cy="850106"/>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fr-FR" sz="2200" b="1" dirty="0" smtClean="0">
                <a:solidFill>
                  <a:schemeClr val="tx1"/>
                </a:solidFill>
                <a:latin typeface="Arial" panose="020B0604020202020204" pitchFamily="34" charset="0"/>
                <a:cs typeface="Arial" panose="020B0604020202020204" pitchFamily="34" charset="0"/>
              </a:rPr>
              <a:t>3. Une double échelle de travail</a:t>
            </a:r>
            <a:endParaRPr lang="fr-FR" sz="2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9436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0D187ADC-CCB9-49D0-96E1-4D975498BB78}" type="slidenum">
              <a:rPr lang="fr-FR" smtClean="0"/>
              <a:t>48</a:t>
            </a:fld>
            <a:endParaRPr lang="fr-F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4" y="107569"/>
            <a:ext cx="9361592" cy="6633799"/>
          </a:xfrm>
          <a:prstGeom prst="rect">
            <a:avLst/>
          </a:prstGeom>
        </p:spPr>
      </p:pic>
      <p:sp>
        <p:nvSpPr>
          <p:cNvPr id="8" name="Rectangle 7"/>
          <p:cNvSpPr/>
          <p:nvPr/>
        </p:nvSpPr>
        <p:spPr>
          <a:xfrm>
            <a:off x="1686344" y="5445224"/>
            <a:ext cx="6198024" cy="923330"/>
          </a:xfrm>
          <a:prstGeom prst="rect">
            <a:avLst/>
          </a:prstGeom>
          <a:solidFill>
            <a:schemeClr val="bg1"/>
          </a:solidFill>
          <a:ln w="9525">
            <a:noFill/>
          </a:ln>
        </p:spPr>
        <p:txBody>
          <a:bodyPr wrap="square">
            <a:spAutoFit/>
          </a:bodyPr>
          <a:lstStyle/>
          <a:p>
            <a:r>
              <a:rPr lang="fr-BE" u="sng" dirty="0" smtClean="0">
                <a:latin typeface="Arial" panose="020B0604020202020204" pitchFamily="34" charset="0"/>
                <a:cs typeface="Arial" panose="020B0604020202020204" pitchFamily="34" charset="0"/>
                <a:sym typeface="Wingdings" pitchFamily="2" charset="2"/>
              </a:rPr>
              <a:t>La destination touristique</a:t>
            </a:r>
            <a:r>
              <a:rPr lang="fr-BE" dirty="0" smtClean="0">
                <a:latin typeface="Arial" panose="020B0604020202020204" pitchFamily="34" charset="0"/>
                <a:cs typeface="Arial" panose="020B0604020202020204" pitchFamily="34" charset="0"/>
                <a:sym typeface="Wingdings" pitchFamily="2" charset="2"/>
              </a:rPr>
              <a:t> </a:t>
            </a:r>
            <a:endParaRPr lang="fr-BE" dirty="0">
              <a:latin typeface="Arial" panose="020B0604020202020204" pitchFamily="34" charset="0"/>
              <a:cs typeface="Arial" panose="020B0604020202020204" pitchFamily="34" charset="0"/>
              <a:sym typeface="Wingdings" pitchFamily="2" charset="2"/>
            </a:endParaRPr>
          </a:p>
          <a:p>
            <a:r>
              <a:rPr lang="fr-BE" dirty="0" smtClean="0">
                <a:latin typeface="Arial" panose="020B0604020202020204" pitchFamily="34" charset="0"/>
                <a:cs typeface="Arial" panose="020B0604020202020204" pitchFamily="34" charset="0"/>
                <a:sym typeface="Wingdings" pitchFamily="2" charset="2"/>
              </a:rPr>
              <a:t>c’est l’espace de l’excellence attendue dans la chaîne de services touristiques</a:t>
            </a:r>
          </a:p>
        </p:txBody>
      </p:sp>
    </p:spTree>
    <p:extLst>
      <p:ext uri="{BB962C8B-B14F-4D97-AF65-F5344CB8AC3E}">
        <p14:creationId xmlns:p14="http://schemas.microsoft.com/office/powerpoint/2010/main" val="8335370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p:txBody>
          <a:bodyPr>
            <a:normAutofit/>
          </a:bodyPr>
          <a:lstStyle/>
          <a:p>
            <a:r>
              <a:rPr lang="fr-FR" sz="2200" dirty="0" smtClean="0">
                <a:latin typeface="Arial" panose="020B0604020202020204" pitchFamily="34" charset="0"/>
                <a:cs typeface="Arial" panose="020B0604020202020204" pitchFamily="34" charset="0"/>
              </a:rPr>
              <a:t>4. La cohérence et l’appui au projet d’inscription des Plages du Débarquement au patrimoine mondial de </a:t>
            </a:r>
            <a:r>
              <a:rPr lang="fr-FR" sz="2200" b="1" dirty="0" smtClean="0">
                <a:latin typeface="Arial" panose="020B0604020202020204" pitchFamily="34" charset="0"/>
                <a:cs typeface="Arial" panose="020B0604020202020204" pitchFamily="34" charset="0"/>
              </a:rPr>
              <a:t>l’Unesco </a:t>
            </a:r>
          </a:p>
          <a:p>
            <a:pPr marL="0" indent="0">
              <a:buNone/>
            </a:pPr>
            <a:endParaRPr lang="fr-FR" sz="2200" b="1" dirty="0">
              <a:latin typeface="Arial" panose="020B0604020202020204" pitchFamily="34" charset="0"/>
              <a:cs typeface="Arial" panose="020B0604020202020204" pitchFamily="34" charset="0"/>
            </a:endParaRPr>
          </a:p>
          <a:p>
            <a:pPr marL="0" indent="0">
              <a:buNone/>
            </a:pPr>
            <a:endParaRPr lang="fr-FR" sz="22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07" b="100000" l="3863" r="96996"/>
                    </a14:imgEffect>
                  </a14:imgLayer>
                </a14:imgProps>
              </a:ext>
              <a:ext uri="{28A0092B-C50C-407E-A947-70E740481C1C}">
                <a14:useLocalDpi xmlns:a14="http://schemas.microsoft.com/office/drawing/2010/main" val="0"/>
              </a:ext>
            </a:extLst>
          </a:blip>
          <a:srcRect/>
          <a:stretch>
            <a:fillRect/>
          </a:stretch>
        </p:blipFill>
        <p:spPr bwMode="auto">
          <a:xfrm>
            <a:off x="1907704" y="2780928"/>
            <a:ext cx="44386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066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620688"/>
            <a:ext cx="8003232" cy="694493"/>
          </a:xfrm>
        </p:spPr>
        <p:txBody>
          <a:bodyPr>
            <a:normAutofit fontScale="90000"/>
          </a:bodyPr>
          <a:lstStyle/>
          <a:p>
            <a:r>
              <a:rPr lang="fr-FR" dirty="0"/>
              <a:t>Qu’est ce qu’un contrat de destination ?</a:t>
            </a:r>
          </a:p>
        </p:txBody>
      </p:sp>
      <p:sp>
        <p:nvSpPr>
          <p:cNvPr id="3" name="Espace réservé du contenu 2"/>
          <p:cNvSpPr>
            <a:spLocks noGrp="1"/>
          </p:cNvSpPr>
          <p:nvPr>
            <p:ph sz="half" idx="2"/>
          </p:nvPr>
        </p:nvSpPr>
        <p:spPr>
          <a:xfrm>
            <a:off x="467544" y="1628800"/>
            <a:ext cx="4040188" cy="4353347"/>
          </a:xfrm>
          <a:ln>
            <a:solidFill>
              <a:srgbClr val="7030A0"/>
            </a:solidFill>
          </a:ln>
        </p:spPr>
        <p:txBody>
          <a:bodyPr>
            <a:normAutofit fontScale="92500" lnSpcReduction="10000"/>
          </a:bodyPr>
          <a:lstStyle/>
          <a:p>
            <a:pPr marL="0" indent="0" algn="ctr">
              <a:buNone/>
            </a:pPr>
            <a:r>
              <a:rPr lang="fr-FR" sz="1800" b="1" dirty="0" smtClean="0">
                <a:solidFill>
                  <a:srgbClr val="7030A0"/>
                </a:solidFill>
              </a:rPr>
              <a:t>Les contrats </a:t>
            </a:r>
            <a:r>
              <a:rPr lang="fr-FR" sz="1800" b="1" dirty="0">
                <a:solidFill>
                  <a:srgbClr val="7030A0"/>
                </a:solidFill>
              </a:rPr>
              <a:t>de destination </a:t>
            </a:r>
            <a:r>
              <a:rPr lang="fr-FR" sz="1800" b="1" dirty="0" smtClean="0">
                <a:solidFill>
                  <a:srgbClr val="7030A0"/>
                </a:solidFill>
              </a:rPr>
              <a:t>« V1 »</a:t>
            </a:r>
          </a:p>
          <a:p>
            <a:pPr marL="0" indent="0" algn="ctr">
              <a:buNone/>
            </a:pPr>
            <a:endParaRPr lang="fr-FR" sz="900" b="1" dirty="0"/>
          </a:p>
          <a:p>
            <a:pPr>
              <a:buFont typeface="Wingdings" panose="05000000000000000000" pitchFamily="2" charset="2"/>
              <a:buChar char="§"/>
            </a:pPr>
            <a:r>
              <a:rPr lang="fr-FR" sz="1800" dirty="0"/>
              <a:t>Initiés </a:t>
            </a:r>
            <a:r>
              <a:rPr lang="fr-FR" sz="1800" dirty="0" smtClean="0"/>
              <a:t>par la ministre </a:t>
            </a:r>
            <a:r>
              <a:rPr lang="fr-FR" sz="1800" b="1" dirty="0" smtClean="0"/>
              <a:t>Sylvia PINEL </a:t>
            </a:r>
            <a:r>
              <a:rPr lang="fr-FR" sz="1800" dirty="0"/>
              <a:t>en juillet </a:t>
            </a:r>
            <a:r>
              <a:rPr lang="fr-FR" sz="1800" dirty="0" smtClean="0"/>
              <a:t>2013</a:t>
            </a:r>
          </a:p>
          <a:p>
            <a:pPr>
              <a:buFont typeface="Wingdings" panose="05000000000000000000" pitchFamily="2" charset="2"/>
              <a:buChar char="§"/>
            </a:pPr>
            <a:r>
              <a:rPr lang="fr-FR" sz="1800" dirty="0" smtClean="0"/>
              <a:t>Centrés </a:t>
            </a:r>
            <a:r>
              <a:rPr lang="fr-FR" sz="1800" dirty="0"/>
              <a:t>sur des </a:t>
            </a:r>
            <a:r>
              <a:rPr lang="fr-FR" sz="1800" b="1" dirty="0" smtClean="0"/>
              <a:t>thématiques</a:t>
            </a:r>
          </a:p>
          <a:p>
            <a:pPr>
              <a:buFont typeface="Wingdings" panose="05000000000000000000" pitchFamily="2" charset="2"/>
              <a:buChar char="§"/>
            </a:pPr>
            <a:r>
              <a:rPr lang="fr-FR" sz="1800" dirty="0" smtClean="0"/>
              <a:t>Emanant </a:t>
            </a:r>
            <a:r>
              <a:rPr lang="fr-FR" sz="1800" dirty="0"/>
              <a:t>d’une </a:t>
            </a:r>
            <a:r>
              <a:rPr lang="fr-FR" sz="1800" b="1" dirty="0"/>
              <a:t>sollicitation des territoires</a:t>
            </a:r>
          </a:p>
          <a:p>
            <a:endParaRPr lang="fr-FR" sz="1800" dirty="0"/>
          </a:p>
          <a:p>
            <a:pPr marL="0" indent="0">
              <a:buNone/>
            </a:pPr>
            <a:r>
              <a:rPr lang="fr-FR" sz="1800" u="sng" dirty="0" smtClean="0"/>
              <a:t>2 déclinaisons thématiques </a:t>
            </a:r>
            <a:r>
              <a:rPr lang="fr-FR" sz="1800" dirty="0" smtClean="0"/>
              <a:t>: </a:t>
            </a:r>
            <a:endParaRPr lang="fr-FR" sz="1800" dirty="0"/>
          </a:p>
          <a:p>
            <a:pPr>
              <a:buFont typeface="Wingdings" panose="05000000000000000000" pitchFamily="2" charset="2"/>
              <a:buChar char="§"/>
            </a:pPr>
            <a:r>
              <a:rPr lang="fr-FR" sz="1800" dirty="0" smtClean="0"/>
              <a:t>« Centenaire </a:t>
            </a:r>
            <a:r>
              <a:rPr lang="fr-FR" sz="1800" dirty="0"/>
              <a:t>de la Grande </a:t>
            </a:r>
            <a:r>
              <a:rPr lang="fr-FR" sz="1800" dirty="0" smtClean="0"/>
              <a:t>Guerre »</a:t>
            </a:r>
          </a:p>
          <a:p>
            <a:pPr>
              <a:buFont typeface="Wingdings" panose="05000000000000000000" pitchFamily="2" charset="2"/>
              <a:buChar char="§"/>
            </a:pPr>
            <a:r>
              <a:rPr lang="fr-FR" sz="1800" dirty="0" smtClean="0"/>
              <a:t>« Tourisme de mémoire en Normandie »</a:t>
            </a:r>
          </a:p>
          <a:p>
            <a:pPr marL="0" indent="0">
              <a:buNone/>
            </a:pPr>
            <a:endParaRPr lang="fr-FR" sz="900" dirty="0" smtClean="0"/>
          </a:p>
          <a:p>
            <a:pPr marL="0" indent="0" algn="ctr">
              <a:buNone/>
            </a:pPr>
            <a:r>
              <a:rPr lang="fr-FR" sz="1800" dirty="0" smtClean="0">
                <a:solidFill>
                  <a:srgbClr val="7030A0"/>
                </a:solidFill>
              </a:rPr>
              <a:t>Maintient d’un soutien financier de l’Etat dans le cadre de sa politique engagée sur le tourisme de mémoire</a:t>
            </a:r>
            <a:endParaRPr lang="fr-FR" sz="1800" dirty="0">
              <a:solidFill>
                <a:srgbClr val="7030A0"/>
              </a:solidFill>
            </a:endParaRPr>
          </a:p>
        </p:txBody>
      </p:sp>
      <p:sp>
        <p:nvSpPr>
          <p:cNvPr id="4" name="Espace réservé du contenu 3"/>
          <p:cNvSpPr>
            <a:spLocks noGrp="1"/>
          </p:cNvSpPr>
          <p:nvPr>
            <p:ph sz="quarter" idx="4"/>
          </p:nvPr>
        </p:nvSpPr>
        <p:spPr>
          <a:xfrm>
            <a:off x="4644008" y="1628800"/>
            <a:ext cx="4041775" cy="4353347"/>
          </a:xfrm>
          <a:ln>
            <a:solidFill>
              <a:srgbClr val="7030A0"/>
            </a:solidFill>
          </a:ln>
        </p:spPr>
        <p:txBody>
          <a:bodyPr>
            <a:normAutofit/>
          </a:bodyPr>
          <a:lstStyle/>
          <a:p>
            <a:pPr marL="0" indent="0" algn="ctr">
              <a:spcBef>
                <a:spcPts val="0"/>
              </a:spcBef>
              <a:buNone/>
            </a:pPr>
            <a:r>
              <a:rPr lang="fr-FR" sz="1700" b="1" dirty="0">
                <a:solidFill>
                  <a:srgbClr val="7030A0"/>
                </a:solidFill>
              </a:rPr>
              <a:t>Les contrats de destination « </a:t>
            </a:r>
            <a:r>
              <a:rPr lang="fr-FR" sz="1700" b="1" dirty="0" smtClean="0">
                <a:solidFill>
                  <a:srgbClr val="7030A0"/>
                </a:solidFill>
              </a:rPr>
              <a:t>V2</a:t>
            </a:r>
            <a:r>
              <a:rPr lang="fr-FR" sz="1700" b="1" dirty="0">
                <a:solidFill>
                  <a:srgbClr val="7030A0"/>
                </a:solidFill>
              </a:rPr>
              <a:t> </a:t>
            </a:r>
            <a:r>
              <a:rPr lang="fr-FR" sz="1700" b="1" dirty="0" smtClean="0">
                <a:solidFill>
                  <a:srgbClr val="7030A0"/>
                </a:solidFill>
              </a:rPr>
              <a:t>»</a:t>
            </a:r>
          </a:p>
          <a:p>
            <a:pPr marL="0" indent="0" algn="ctr">
              <a:spcBef>
                <a:spcPts val="0"/>
              </a:spcBef>
              <a:buNone/>
            </a:pPr>
            <a:endParaRPr lang="fr-FR" sz="800" b="1" dirty="0"/>
          </a:p>
          <a:p>
            <a:pPr>
              <a:spcBef>
                <a:spcPts val="0"/>
              </a:spcBef>
              <a:buFont typeface="Wingdings" panose="05000000000000000000" pitchFamily="2" charset="2"/>
              <a:buChar char="§"/>
            </a:pPr>
            <a:r>
              <a:rPr lang="fr-FR" sz="1700" dirty="0" smtClean="0"/>
              <a:t>Annoncés </a:t>
            </a:r>
            <a:r>
              <a:rPr lang="fr-FR" sz="1700" dirty="0"/>
              <a:t>par </a:t>
            </a:r>
            <a:r>
              <a:rPr lang="fr-FR" sz="1700" dirty="0" smtClean="0"/>
              <a:t>le Ministre </a:t>
            </a:r>
            <a:r>
              <a:rPr lang="fr-FR" sz="1700" b="1" dirty="0" smtClean="0"/>
              <a:t>Laurent FABIUS </a:t>
            </a:r>
            <a:r>
              <a:rPr lang="fr-FR" sz="1700" dirty="0"/>
              <a:t>lors </a:t>
            </a:r>
            <a:r>
              <a:rPr lang="fr-FR" sz="1700" dirty="0" smtClean="0"/>
              <a:t>des Assises </a:t>
            </a:r>
            <a:r>
              <a:rPr lang="fr-FR" sz="1700" dirty="0"/>
              <a:t>du tourisme </a:t>
            </a:r>
            <a:r>
              <a:rPr lang="fr-FR" sz="1700" dirty="0" smtClean="0"/>
              <a:t>en </a:t>
            </a:r>
            <a:r>
              <a:rPr lang="fr-FR" sz="1700" dirty="0"/>
              <a:t>juin </a:t>
            </a:r>
            <a:r>
              <a:rPr lang="fr-FR" sz="1700" dirty="0" smtClean="0"/>
              <a:t>2014</a:t>
            </a:r>
          </a:p>
          <a:p>
            <a:pPr>
              <a:spcBef>
                <a:spcPts val="0"/>
              </a:spcBef>
              <a:buFont typeface="Wingdings" panose="05000000000000000000" pitchFamily="2" charset="2"/>
              <a:buChar char="§"/>
            </a:pPr>
            <a:r>
              <a:rPr lang="fr-FR" sz="1700" dirty="0" smtClean="0"/>
              <a:t>Centrés sur des territoires à </a:t>
            </a:r>
            <a:r>
              <a:rPr lang="fr-FR" sz="1700" b="1" dirty="0" smtClean="0"/>
              <a:t>haute visibilité à l’international</a:t>
            </a:r>
          </a:p>
          <a:p>
            <a:pPr>
              <a:spcBef>
                <a:spcPts val="0"/>
              </a:spcBef>
              <a:buFont typeface="Wingdings" panose="05000000000000000000" pitchFamily="2" charset="2"/>
              <a:buChar char="§"/>
            </a:pPr>
            <a:r>
              <a:rPr lang="fr-FR" sz="1700" dirty="0" smtClean="0"/>
              <a:t>Une sélection par </a:t>
            </a:r>
            <a:r>
              <a:rPr lang="fr-FR" sz="1700" b="1" dirty="0" smtClean="0"/>
              <a:t>deux appels </a:t>
            </a:r>
            <a:r>
              <a:rPr lang="fr-FR" sz="1700" b="1" dirty="0"/>
              <a:t>à </a:t>
            </a:r>
            <a:r>
              <a:rPr lang="fr-FR" sz="1700" b="1" dirty="0" smtClean="0"/>
              <a:t>projets </a:t>
            </a:r>
            <a:r>
              <a:rPr lang="fr-FR" sz="1700" dirty="0" smtClean="0"/>
              <a:t>lancés par la DGE en juillet </a:t>
            </a:r>
            <a:r>
              <a:rPr lang="fr-FR" sz="1700" dirty="0"/>
              <a:t>2014 et janvier </a:t>
            </a:r>
            <a:r>
              <a:rPr lang="fr-FR" sz="1700" dirty="0" smtClean="0"/>
              <a:t>2015</a:t>
            </a:r>
          </a:p>
          <a:p>
            <a:pPr marL="0" indent="0">
              <a:spcBef>
                <a:spcPts val="0"/>
              </a:spcBef>
              <a:buNone/>
            </a:pPr>
            <a:endParaRPr lang="fr-FR" sz="1700" dirty="0" smtClean="0"/>
          </a:p>
          <a:p>
            <a:pPr marL="0" indent="0">
              <a:spcBef>
                <a:spcPts val="0"/>
              </a:spcBef>
              <a:buNone/>
            </a:pPr>
            <a:endParaRPr lang="fr-FR" sz="1700" dirty="0"/>
          </a:p>
          <a:p>
            <a:pPr marL="0" indent="0">
              <a:spcBef>
                <a:spcPts val="0"/>
              </a:spcBef>
              <a:buNone/>
            </a:pPr>
            <a:endParaRPr lang="fr-FR" sz="1700" dirty="0"/>
          </a:p>
          <a:p>
            <a:pPr marL="0" indent="0" algn="ctr">
              <a:spcBef>
                <a:spcPts val="0"/>
              </a:spcBef>
              <a:buNone/>
            </a:pPr>
            <a:r>
              <a:rPr lang="fr-FR" sz="1800" dirty="0">
                <a:solidFill>
                  <a:srgbClr val="7030A0"/>
                </a:solidFill>
                <a:latin typeface="Frutiger LT Std 45 Light"/>
              </a:rPr>
              <a:t>Au </a:t>
            </a:r>
            <a:r>
              <a:rPr lang="fr-FR" sz="1800" dirty="0" smtClean="0">
                <a:solidFill>
                  <a:srgbClr val="7030A0"/>
                </a:solidFill>
                <a:latin typeface="Frutiger LT Std 45 Light"/>
              </a:rPr>
              <a:t>total </a:t>
            </a:r>
            <a:r>
              <a:rPr lang="fr-FR" sz="1800" b="1" dirty="0">
                <a:solidFill>
                  <a:srgbClr val="7030A0"/>
                </a:solidFill>
                <a:latin typeface="Frutiger LT Std 45 Light"/>
              </a:rPr>
              <a:t>20 contrats de </a:t>
            </a:r>
            <a:r>
              <a:rPr lang="fr-FR" sz="1800" b="1" dirty="0" smtClean="0">
                <a:solidFill>
                  <a:srgbClr val="7030A0"/>
                </a:solidFill>
                <a:latin typeface="Frutiger LT Std 45 Light"/>
              </a:rPr>
              <a:t>destination </a:t>
            </a:r>
            <a:r>
              <a:rPr lang="fr-FR" sz="1800" dirty="0">
                <a:solidFill>
                  <a:srgbClr val="7030A0"/>
                </a:solidFill>
                <a:latin typeface="Frutiger LT Std 45 Light"/>
              </a:rPr>
              <a:t>qui </a:t>
            </a:r>
            <a:r>
              <a:rPr lang="fr-FR" sz="1800" dirty="0" smtClean="0">
                <a:solidFill>
                  <a:srgbClr val="7030A0"/>
                </a:solidFill>
                <a:latin typeface="Frutiger LT Std 45 Light"/>
              </a:rPr>
              <a:t>s’appuient </a:t>
            </a:r>
            <a:r>
              <a:rPr lang="fr-FR" sz="1800" dirty="0">
                <a:solidFill>
                  <a:srgbClr val="7030A0"/>
                </a:solidFill>
                <a:latin typeface="Frutiger LT Std 45 Light"/>
              </a:rPr>
              <a:t>sur les marques mondiales</a:t>
            </a:r>
          </a:p>
          <a:p>
            <a:pPr marL="0" indent="0">
              <a:spcBef>
                <a:spcPts val="0"/>
              </a:spcBef>
              <a:buNone/>
            </a:pPr>
            <a:endParaRPr lang="fr-FR" sz="1700" dirty="0"/>
          </a:p>
        </p:txBody>
      </p:sp>
    </p:spTree>
    <p:extLst>
      <p:ext uri="{BB962C8B-B14F-4D97-AF65-F5344CB8AC3E}">
        <p14:creationId xmlns:p14="http://schemas.microsoft.com/office/powerpoint/2010/main" val="13966753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Concrètement, </a:t>
            </a:r>
            <a:br>
              <a:rPr lang="fr-FR" dirty="0"/>
            </a:br>
            <a:r>
              <a:rPr lang="fr-FR" dirty="0"/>
              <a:t>ça se traduit comment ? </a:t>
            </a:r>
            <a:br>
              <a:rPr lang="fr-FR" dirty="0"/>
            </a:br>
            <a:r>
              <a:rPr lang="fr-FR" dirty="0"/>
              <a:t/>
            </a:r>
            <a:br>
              <a:rPr lang="fr-FR" dirty="0"/>
            </a:br>
            <a:r>
              <a:rPr lang="fr-FR" sz="2800" dirty="0"/>
              <a:t>Exemples d’actions</a:t>
            </a:r>
            <a:endParaRPr lang="fr-FR" dirty="0"/>
          </a:p>
        </p:txBody>
      </p:sp>
    </p:spTree>
    <p:extLst>
      <p:ext uri="{BB962C8B-B14F-4D97-AF65-F5344CB8AC3E}">
        <p14:creationId xmlns:p14="http://schemas.microsoft.com/office/powerpoint/2010/main" val="1869138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06896" y="260648"/>
            <a:ext cx="8229600" cy="1143000"/>
          </a:xfrm>
        </p:spPr>
        <p:txBody>
          <a:bodyPr/>
          <a:lstStyle/>
          <a:p>
            <a:r>
              <a:rPr lang="fr-FR" sz="3600" dirty="0" smtClean="0"/>
              <a:t>En termes d’offre</a:t>
            </a:r>
            <a:endParaRPr lang="fr-FR" sz="3600" dirty="0"/>
          </a:p>
        </p:txBody>
      </p:sp>
      <p:sp>
        <p:nvSpPr>
          <p:cNvPr id="5" name="Espace réservé du contenu 2"/>
          <p:cNvSpPr>
            <a:spLocks noGrp="1"/>
          </p:cNvSpPr>
          <p:nvPr>
            <p:ph idx="4294967295"/>
          </p:nvPr>
        </p:nvSpPr>
        <p:spPr>
          <a:xfrm>
            <a:off x="745232" y="1148680"/>
            <a:ext cx="7355160" cy="4800600"/>
          </a:xfrm>
          <a:prstGeom prst="rect">
            <a:avLst/>
          </a:prstGeom>
        </p:spPr>
        <p:txBody>
          <a:bodyPr>
            <a:normAutofit/>
          </a:bodyPr>
          <a:lstStyle/>
          <a:p>
            <a:pPr algn="just"/>
            <a:endParaRPr lang="fr-FR" sz="2200" dirty="0" smtClean="0">
              <a:latin typeface="Arial" panose="020B0604020202020204" pitchFamily="34" charset="0"/>
              <a:cs typeface="Arial" panose="020B0604020202020204" pitchFamily="34" charset="0"/>
            </a:endParaRPr>
          </a:p>
          <a:p>
            <a:pPr algn="just">
              <a:buFont typeface="Wingdings" panose="05000000000000000000" pitchFamily="2" charset="2"/>
              <a:buChar char="v"/>
            </a:pPr>
            <a:r>
              <a:rPr lang="fr-FR" sz="2200" b="1" dirty="0" smtClean="0">
                <a:latin typeface="Arial" panose="020B0604020202020204" pitchFamily="34" charset="0"/>
                <a:cs typeface="Arial" panose="020B0604020202020204" pitchFamily="34" charset="0"/>
              </a:rPr>
              <a:t>Former </a:t>
            </a:r>
            <a:r>
              <a:rPr lang="fr-FR" sz="2200" b="1" dirty="0">
                <a:latin typeface="Arial" panose="020B0604020202020204" pitchFamily="34" charset="0"/>
                <a:cs typeface="Arial" panose="020B0604020202020204" pitchFamily="34" charset="0"/>
              </a:rPr>
              <a:t>les acteurs </a:t>
            </a:r>
            <a:r>
              <a:rPr lang="fr-FR" sz="2200" b="1" dirty="0" smtClean="0">
                <a:latin typeface="Arial" panose="020B0604020202020204" pitchFamily="34" charset="0"/>
                <a:cs typeface="Arial" panose="020B0604020202020204" pitchFamily="34" charset="0"/>
              </a:rPr>
              <a:t>et </a:t>
            </a:r>
            <a:r>
              <a:rPr lang="fr-FR" sz="2200" b="1" dirty="0">
                <a:latin typeface="Arial" panose="020B0604020202020204" pitchFamily="34" charset="0"/>
                <a:cs typeface="Arial" panose="020B0604020202020204" pitchFamily="34" charset="0"/>
              </a:rPr>
              <a:t>qualifier l’offre </a:t>
            </a:r>
            <a:endParaRPr lang="fr-FR" sz="2200" b="1" dirty="0" smtClean="0">
              <a:latin typeface="Arial" panose="020B0604020202020204" pitchFamily="34" charset="0"/>
              <a:cs typeface="Arial" panose="020B0604020202020204" pitchFamily="34" charset="0"/>
            </a:endParaRPr>
          </a:p>
          <a:p>
            <a:pPr marL="0" indent="0" algn="just">
              <a:buNone/>
            </a:pPr>
            <a:endParaRPr lang="fr-FR" sz="2200" b="1" dirty="0" smtClean="0">
              <a:latin typeface="Arial" panose="020B0604020202020204" pitchFamily="34" charset="0"/>
              <a:cs typeface="Arial" panose="020B0604020202020204" pitchFamily="34" charset="0"/>
            </a:endParaRPr>
          </a:p>
          <a:p>
            <a:pPr algn="just">
              <a:buFont typeface="Symbol"/>
              <a:buChar char="Þ"/>
            </a:pPr>
            <a:r>
              <a:rPr lang="fr-FR" sz="2200" dirty="0" smtClean="0">
                <a:latin typeface="Arial" panose="020B0604020202020204" pitchFamily="34" charset="0"/>
                <a:cs typeface="Arial" panose="020B0604020202020204" pitchFamily="34" charset="0"/>
              </a:rPr>
              <a:t>Journée de sensibilisation à destination des élus sur les enjeux du tourisme de mémoire - CNFPT</a:t>
            </a:r>
            <a:endParaRPr lang="fr-FR" sz="2200" dirty="0">
              <a:latin typeface="Arial" panose="020B0604020202020204" pitchFamily="34" charset="0"/>
              <a:cs typeface="Arial" panose="020B0604020202020204" pitchFamily="34" charset="0"/>
            </a:endParaRPr>
          </a:p>
          <a:p>
            <a:pPr algn="just">
              <a:buFont typeface="Symbol"/>
              <a:buChar char="Þ"/>
            </a:pPr>
            <a:r>
              <a:rPr lang="fr-FR" sz="2200" dirty="0" smtClean="0">
                <a:latin typeface="Arial" panose="020B0604020202020204" pitchFamily="34" charset="0"/>
                <a:cs typeface="Arial" panose="020B0604020202020204" pitchFamily="34" charset="0"/>
              </a:rPr>
              <a:t>Professionnalisation des acteurs du tourisme (langue / accueil / rappels historiques) - CLIC</a:t>
            </a:r>
          </a:p>
          <a:p>
            <a:pPr algn="just">
              <a:buFont typeface="Symbol"/>
              <a:buChar char="Þ"/>
            </a:pPr>
            <a:r>
              <a:rPr lang="fr-FR" sz="2200" dirty="0" smtClean="0">
                <a:latin typeface="Arial" panose="020B0604020202020204" pitchFamily="34" charset="0"/>
                <a:cs typeface="Arial" panose="020B0604020202020204" pitchFamily="34" charset="0"/>
              </a:rPr>
              <a:t>Développement priorisé de la marque Qualité Tourisme sur le territoire de l’ELBN - CCIR</a:t>
            </a:r>
          </a:p>
          <a:p>
            <a:pPr algn="just">
              <a:buFont typeface="Symbol"/>
              <a:buChar char="Þ"/>
            </a:pPr>
            <a:r>
              <a:rPr lang="fr-FR" sz="2200" dirty="0" smtClean="0">
                <a:latin typeface="Arial" panose="020B0604020202020204" pitchFamily="34" charset="0"/>
                <a:cs typeface="Arial" panose="020B0604020202020204" pitchFamily="34" charset="0"/>
              </a:rPr>
              <a:t>Programme de développement de la marque QT et montée en </a:t>
            </a:r>
            <a:r>
              <a:rPr lang="fr-FR" sz="2200" dirty="0">
                <a:latin typeface="Arial" panose="020B0604020202020204" pitchFamily="34" charset="0"/>
                <a:cs typeface="Arial" panose="020B0604020202020204" pitchFamily="34" charset="0"/>
              </a:rPr>
              <a:t>gamme </a:t>
            </a:r>
            <a:r>
              <a:rPr lang="fr-FR" sz="2200" dirty="0" smtClean="0">
                <a:latin typeface="Arial" panose="020B0604020202020204" pitchFamily="34" charset="0"/>
                <a:cs typeface="Arial" panose="020B0604020202020204" pitchFamily="34" charset="0"/>
              </a:rPr>
              <a:t>(classement) </a:t>
            </a:r>
            <a:r>
              <a:rPr lang="fr-FR" sz="2200" dirty="0">
                <a:latin typeface="Arial" panose="020B0604020202020204" pitchFamily="34" charset="0"/>
                <a:cs typeface="Arial" panose="020B0604020202020204" pitchFamily="34" charset="0"/>
              </a:rPr>
              <a:t>des </a:t>
            </a:r>
            <a:r>
              <a:rPr lang="fr-FR" sz="2200" dirty="0" smtClean="0">
                <a:latin typeface="Arial" panose="020B0604020202020204" pitchFamily="34" charset="0"/>
                <a:cs typeface="Arial" panose="020B0604020202020204" pitchFamily="34" charset="0"/>
              </a:rPr>
              <a:t>OT de l’ELBN – OTN</a:t>
            </a:r>
          </a:p>
        </p:txBody>
      </p:sp>
    </p:spTree>
    <p:extLst>
      <p:ext uri="{BB962C8B-B14F-4D97-AF65-F5344CB8AC3E}">
        <p14:creationId xmlns:p14="http://schemas.microsoft.com/office/powerpoint/2010/main" val="28437226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a:xfrm>
            <a:off x="919269" y="692696"/>
            <a:ext cx="7449478" cy="5544616"/>
          </a:xfrm>
        </p:spPr>
        <p:txBody>
          <a:bodyPr>
            <a:normAutofit/>
          </a:bodyPr>
          <a:lstStyle/>
          <a:p>
            <a:pPr>
              <a:buFont typeface="Wingdings" panose="05000000000000000000" pitchFamily="2" charset="2"/>
              <a:buChar char="v"/>
            </a:pPr>
            <a:r>
              <a:rPr lang="fr-FR" sz="2200" b="1" dirty="0">
                <a:latin typeface="Arial" panose="020B0604020202020204" pitchFamily="34" charset="0"/>
                <a:cs typeface="Arial" panose="020B0604020202020204" pitchFamily="34" charset="0"/>
              </a:rPr>
              <a:t>Accompagner les sites et musées dans l’évolution de leur offre </a:t>
            </a:r>
            <a:endParaRPr lang="fr-FR" dirty="0" smtClean="0">
              <a:latin typeface="Arial" panose="020B0604020202020204" pitchFamily="34" charset="0"/>
              <a:cs typeface="Arial" panose="020B0604020202020204" pitchFamily="34" charset="0"/>
            </a:endParaRPr>
          </a:p>
          <a:p>
            <a:pPr>
              <a:buFont typeface="Symbol"/>
              <a:buChar char="Þ"/>
            </a:pPr>
            <a:r>
              <a:rPr lang="fr-FR" sz="2200" dirty="0" smtClean="0">
                <a:latin typeface="Arial" panose="020B0604020202020204" pitchFamily="34" charset="0"/>
                <a:cs typeface="Arial" panose="020B0604020202020204" pitchFamily="34" charset="0"/>
              </a:rPr>
              <a:t>Mise en place d’une mission d’audit </a:t>
            </a:r>
            <a:r>
              <a:rPr lang="fr-FR" sz="2200" dirty="0">
                <a:latin typeface="Arial" panose="020B0604020202020204" pitchFamily="34" charset="0"/>
                <a:cs typeface="Arial" panose="020B0604020202020204" pitchFamily="34" charset="0"/>
              </a:rPr>
              <a:t>et de </a:t>
            </a:r>
            <a:r>
              <a:rPr lang="fr-FR" sz="2200" dirty="0" smtClean="0">
                <a:latin typeface="Arial" panose="020B0604020202020204" pitchFamily="34" charset="0"/>
                <a:cs typeface="Arial" panose="020B0604020202020204" pitchFamily="34" charset="0"/>
              </a:rPr>
              <a:t>conseils auprès des sites et musées de la thématique </a:t>
            </a:r>
          </a:p>
          <a:p>
            <a:pPr marL="0" indent="0">
              <a:buNone/>
            </a:pPr>
            <a:endParaRPr lang="fr-FR" sz="2200" dirty="0" smtClean="0">
              <a:latin typeface="Arial" panose="020B0604020202020204" pitchFamily="34" charset="0"/>
              <a:cs typeface="Arial" panose="020B0604020202020204" pitchFamily="34" charset="0"/>
            </a:endParaRPr>
          </a:p>
          <a:p>
            <a:pPr marL="0" indent="0">
              <a:buNone/>
            </a:pPr>
            <a:r>
              <a:rPr lang="fr-FR" sz="2200" dirty="0" smtClean="0">
                <a:latin typeface="Arial" panose="020B0604020202020204" pitchFamily="34" charset="0"/>
                <a:cs typeface="Arial" panose="020B0604020202020204" pitchFamily="34" charset="0"/>
              </a:rPr>
              <a:t> </a:t>
            </a:r>
          </a:p>
          <a:p>
            <a:pPr marL="0" indent="0">
              <a:buNone/>
            </a:pPr>
            <a:endParaRPr lang="fr-FR" sz="2200" dirty="0">
              <a:latin typeface="Arial" panose="020B0604020202020204" pitchFamily="34" charset="0"/>
              <a:cs typeface="Arial" panose="020B0604020202020204" pitchFamily="34" charset="0"/>
            </a:endParaRPr>
          </a:p>
          <a:p>
            <a:pPr marL="0" indent="0">
              <a:buNone/>
            </a:pPr>
            <a:endParaRPr lang="fr-FR" sz="2200" dirty="0" smtClean="0">
              <a:latin typeface="Arial" panose="020B0604020202020204" pitchFamily="34" charset="0"/>
              <a:cs typeface="Arial" panose="020B0604020202020204" pitchFamily="34" charset="0"/>
            </a:endParaRPr>
          </a:p>
          <a:p>
            <a:pPr marL="0" indent="0">
              <a:buNone/>
            </a:pPr>
            <a:endParaRPr lang="fr-FR" sz="2200" dirty="0" smtClean="0">
              <a:latin typeface="Arial" panose="020B0604020202020204" pitchFamily="34" charset="0"/>
              <a:cs typeface="Arial" panose="020B0604020202020204" pitchFamily="34" charset="0"/>
            </a:endParaRPr>
          </a:p>
          <a:p>
            <a:pPr marL="0" indent="0">
              <a:buNone/>
            </a:pPr>
            <a:r>
              <a:rPr lang="fr-FR" sz="2200" dirty="0" smtClean="0">
                <a:latin typeface="Arial" panose="020B0604020202020204" pitchFamily="34" charset="0"/>
                <a:cs typeface="Arial" panose="020B0604020202020204" pitchFamily="34" charset="0"/>
              </a:rPr>
              <a:t>=&gt; Appels à projets Etat-Région « Services numériques et tourisme de mémoire en Normandie » en partenariat avec Atout </a:t>
            </a:r>
            <a:r>
              <a:rPr lang="fr-FR" sz="2200" dirty="0">
                <a:latin typeface="Arial" panose="020B0604020202020204" pitchFamily="34" charset="0"/>
                <a:cs typeface="Arial" panose="020B0604020202020204" pitchFamily="34" charset="0"/>
              </a:rPr>
              <a:t>F</a:t>
            </a:r>
            <a:r>
              <a:rPr lang="fr-FR" sz="2200" dirty="0" smtClean="0">
                <a:latin typeface="Arial" panose="020B0604020202020204" pitchFamily="34" charset="0"/>
                <a:cs typeface="Arial" panose="020B0604020202020204" pitchFamily="34" charset="0"/>
              </a:rPr>
              <a:t>rance, le Pôle TES et </a:t>
            </a:r>
            <a:r>
              <a:rPr lang="fr-FR" sz="2200" dirty="0">
                <a:latin typeface="Arial" panose="020B0604020202020204" pitchFamily="34" charset="0"/>
                <a:cs typeface="Arial" panose="020B0604020202020204" pitchFamily="34" charset="0"/>
              </a:rPr>
              <a:t>N</a:t>
            </a:r>
            <a:r>
              <a:rPr lang="fr-FR" sz="2200" dirty="0" smtClean="0">
                <a:latin typeface="Arial" panose="020B0604020202020204" pitchFamily="34" charset="0"/>
                <a:cs typeface="Arial" panose="020B0604020202020204" pitchFamily="34" charset="0"/>
              </a:rPr>
              <a:t>ormandie Sites</a:t>
            </a:r>
            <a:endParaRPr lang="fr-FR" sz="2200" dirty="0">
              <a:latin typeface="Arial" panose="020B0604020202020204" pitchFamily="34" charset="0"/>
              <a:cs typeface="Arial" panose="020B0604020202020204" pitchFamily="34" charset="0"/>
            </a:endParaRPr>
          </a:p>
          <a:p>
            <a:endParaRPr lang="fr-FR" dirty="0"/>
          </a:p>
        </p:txBody>
      </p:sp>
      <p:sp>
        <p:nvSpPr>
          <p:cNvPr id="2" name="Ellipse 1"/>
          <p:cNvSpPr/>
          <p:nvPr/>
        </p:nvSpPr>
        <p:spPr>
          <a:xfrm>
            <a:off x="1041263" y="2420888"/>
            <a:ext cx="2160240"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Arial" panose="020B0604020202020204" pitchFamily="34" charset="0"/>
                <a:cs typeface="Arial" panose="020B0604020202020204" pitchFamily="34" charset="0"/>
              </a:rPr>
              <a:t>Accueil touristique - CRT</a:t>
            </a:r>
            <a:endParaRPr lang="fr-FR" dirty="0"/>
          </a:p>
        </p:txBody>
      </p:sp>
      <p:sp>
        <p:nvSpPr>
          <p:cNvPr id="4" name="Ellipse 3"/>
          <p:cNvSpPr/>
          <p:nvPr/>
        </p:nvSpPr>
        <p:spPr>
          <a:xfrm>
            <a:off x="3563888" y="2420888"/>
            <a:ext cx="2160240" cy="1238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Patrimoine</a:t>
            </a:r>
          </a:p>
          <a:p>
            <a:pPr algn="ctr"/>
            <a:r>
              <a:rPr lang="fr-FR" dirty="0" smtClean="0"/>
              <a:t>Collections – DRAC / Université </a:t>
            </a:r>
            <a:endParaRPr lang="fr-FR" dirty="0"/>
          </a:p>
        </p:txBody>
      </p:sp>
      <p:sp>
        <p:nvSpPr>
          <p:cNvPr id="5" name="Ellipse 4"/>
          <p:cNvSpPr/>
          <p:nvPr/>
        </p:nvSpPr>
        <p:spPr>
          <a:xfrm>
            <a:off x="6084168" y="2420888"/>
            <a:ext cx="2160240"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Médiation - ESPE</a:t>
            </a:r>
            <a:endParaRPr lang="fr-FR" dirty="0"/>
          </a:p>
        </p:txBody>
      </p:sp>
    </p:spTree>
    <p:extLst>
      <p:ext uri="{BB962C8B-B14F-4D97-AF65-F5344CB8AC3E}">
        <p14:creationId xmlns:p14="http://schemas.microsoft.com/office/powerpoint/2010/main" val="38481749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a:xfrm>
            <a:off x="899592" y="836712"/>
            <a:ext cx="7449478" cy="5112568"/>
          </a:xfrm>
        </p:spPr>
        <p:txBody>
          <a:bodyPr>
            <a:normAutofit/>
          </a:bodyPr>
          <a:lstStyle/>
          <a:p>
            <a:pPr>
              <a:buFont typeface="Wingdings" panose="05000000000000000000" pitchFamily="2" charset="2"/>
              <a:buChar char="v"/>
            </a:pPr>
            <a:r>
              <a:rPr lang="fr-FR" b="1" dirty="0" smtClean="0">
                <a:latin typeface="Arial" panose="020B0604020202020204" pitchFamily="34" charset="0"/>
                <a:cs typeface="Arial" panose="020B0604020202020204" pitchFamily="34" charset="0"/>
              </a:rPr>
              <a:t>Développer l’éco-mobilité </a:t>
            </a:r>
            <a:r>
              <a:rPr lang="fr-FR" b="1" dirty="0">
                <a:latin typeface="Arial" panose="020B0604020202020204" pitchFamily="34" charset="0"/>
                <a:cs typeface="Arial" panose="020B0604020202020204" pitchFamily="34" charset="0"/>
              </a:rPr>
              <a:t>à l’échelle de l’ELBN </a:t>
            </a:r>
          </a:p>
          <a:p>
            <a:pPr marL="0" indent="0">
              <a:buNone/>
            </a:pPr>
            <a:endParaRPr lang="fr-FR" dirty="0">
              <a:latin typeface="Arial" panose="020B0604020202020204" pitchFamily="34" charset="0"/>
              <a:cs typeface="Arial" panose="020B0604020202020204" pitchFamily="34" charset="0"/>
            </a:endParaRPr>
          </a:p>
          <a:p>
            <a:r>
              <a:rPr lang="fr-FR" sz="2200" dirty="0" smtClean="0">
                <a:latin typeface="Arial" panose="020B0604020202020204" pitchFamily="34" charset="0"/>
                <a:cs typeface="Arial" panose="020B0604020202020204" pitchFamily="34" charset="0"/>
              </a:rPr>
              <a:t>Une problématique de circulation très importante sur la RD514 (route du littoral)</a:t>
            </a:r>
          </a:p>
          <a:p>
            <a:r>
              <a:rPr lang="fr-FR" sz="2200" dirty="0" smtClean="0">
                <a:latin typeface="Arial" panose="020B0604020202020204" pitchFamily="34" charset="0"/>
                <a:cs typeface="Arial" panose="020B0604020202020204" pitchFamily="34" charset="0"/>
              </a:rPr>
              <a:t>Une demande importante des touristes français (Paris), étrangers (notamment US), et des jeunes en général</a:t>
            </a:r>
            <a:endParaRPr lang="fr-FR" sz="2200" dirty="0">
              <a:latin typeface="Arial" panose="020B0604020202020204" pitchFamily="34" charset="0"/>
              <a:cs typeface="Arial" panose="020B0604020202020204" pitchFamily="34" charset="0"/>
            </a:endParaRPr>
          </a:p>
          <a:p>
            <a:r>
              <a:rPr lang="fr-FR" sz="2200" dirty="0" smtClean="0">
                <a:latin typeface="Arial" panose="020B0604020202020204" pitchFamily="34" charset="0"/>
                <a:cs typeface="Arial" panose="020B0604020202020204" pitchFamily="34" charset="0"/>
              </a:rPr>
              <a:t>Une responsabilité environnementale en cohérence avec la politique de la Région</a:t>
            </a:r>
          </a:p>
          <a:p>
            <a:r>
              <a:rPr lang="fr-FR" sz="2200" dirty="0" smtClean="0">
                <a:latin typeface="Arial" panose="020B0604020202020204" pitchFamily="34" charset="0"/>
                <a:cs typeface="Arial" panose="020B0604020202020204" pitchFamily="34" charset="0"/>
              </a:rPr>
              <a:t>L’enjeu du projet Unesco</a:t>
            </a:r>
          </a:p>
          <a:p>
            <a:pPr marL="0" indent="0">
              <a:buNone/>
            </a:pPr>
            <a:endParaRPr lang="fr-FR" sz="2200" dirty="0" smtClean="0">
              <a:latin typeface="Arial" panose="020B0604020202020204" pitchFamily="34" charset="0"/>
              <a:cs typeface="Arial" panose="020B0604020202020204" pitchFamily="34" charset="0"/>
            </a:endParaRPr>
          </a:p>
          <a:p>
            <a:pPr marL="0" indent="0">
              <a:buNone/>
            </a:pPr>
            <a:endParaRPr lang="fr-FR" dirty="0">
              <a:latin typeface="Arial" panose="020B0604020202020204" pitchFamily="34" charset="0"/>
              <a:cs typeface="Arial" panose="020B0604020202020204" pitchFamily="34" charset="0"/>
            </a:endParaRPr>
          </a:p>
          <a:p>
            <a:pPr marL="0" indent="0">
              <a:buNone/>
            </a:pPr>
            <a:endParaRPr lang="fr-FR" dirty="0">
              <a:latin typeface="Arial" panose="020B0604020202020204" pitchFamily="34" charset="0"/>
              <a:cs typeface="Arial" panose="020B0604020202020204" pitchFamily="34" charset="0"/>
            </a:endParaRPr>
          </a:p>
          <a:p>
            <a:pPr marL="0" indent="0">
              <a:buNone/>
            </a:pPr>
            <a:endParaRPr lang="fr-FR" dirty="0" smtClean="0">
              <a:latin typeface="Arial" panose="020B0604020202020204" pitchFamily="34" charset="0"/>
              <a:cs typeface="Arial" panose="020B0604020202020204" pitchFamily="34" charset="0"/>
            </a:endParaRPr>
          </a:p>
          <a:p>
            <a:pPr marL="0" indent="0">
              <a:buNone/>
            </a:pPr>
            <a:endParaRPr lang="fr-FR" dirty="0" smtClean="0">
              <a:latin typeface="Arial" panose="020B0604020202020204" pitchFamily="34" charset="0"/>
              <a:cs typeface="Arial" panose="020B0604020202020204" pitchFamily="34" charset="0"/>
            </a:endParaRPr>
          </a:p>
          <a:p>
            <a:pPr marL="0" indent="0">
              <a:buNone/>
            </a:pP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6593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a:xfrm>
            <a:off x="899592" y="1196752"/>
            <a:ext cx="7449478" cy="4752528"/>
          </a:xfrm>
        </p:spPr>
        <p:txBody>
          <a:bodyPr>
            <a:noAutofit/>
          </a:bodyPr>
          <a:lstStyle/>
          <a:p>
            <a:pPr lvl="0" algn="just"/>
            <a:r>
              <a:rPr lang="fr-FR" sz="2200" dirty="0">
                <a:solidFill>
                  <a:prstClr val="black"/>
                </a:solidFill>
                <a:latin typeface="Arial" panose="020B0604020202020204" pitchFamily="34" charset="0"/>
                <a:cs typeface="Arial" panose="020B0604020202020204" pitchFamily="34" charset="0"/>
              </a:rPr>
              <a:t>Création d’un groupe de travail mixte… transport/tourisme </a:t>
            </a:r>
            <a:endParaRPr lang="fr-FR" sz="2200" dirty="0" smtClean="0">
              <a:solidFill>
                <a:prstClr val="black"/>
              </a:solidFill>
              <a:latin typeface="Arial" panose="020B0604020202020204" pitchFamily="34" charset="0"/>
              <a:cs typeface="Arial" panose="020B0604020202020204" pitchFamily="34" charset="0"/>
            </a:endParaRPr>
          </a:p>
          <a:p>
            <a:pPr marL="0" lvl="0" indent="0" algn="just">
              <a:buNone/>
            </a:pPr>
            <a:endParaRPr lang="fr-FR" sz="2200" dirty="0">
              <a:solidFill>
                <a:prstClr val="black"/>
              </a:solidFill>
              <a:latin typeface="Arial" panose="020B0604020202020204" pitchFamily="34" charset="0"/>
              <a:cs typeface="Arial" panose="020B0604020202020204" pitchFamily="34" charset="0"/>
            </a:endParaRPr>
          </a:p>
          <a:p>
            <a:pPr lvl="0" algn="just"/>
            <a:r>
              <a:rPr lang="fr-FR" sz="2200" dirty="0">
                <a:solidFill>
                  <a:prstClr val="black"/>
                </a:solidFill>
                <a:latin typeface="Arial" panose="020B0604020202020204" pitchFamily="34" charset="0"/>
                <a:cs typeface="Arial" panose="020B0604020202020204" pitchFamily="34" charset="0"/>
              </a:rPr>
              <a:t>6 fiches actions prioritaires </a:t>
            </a:r>
            <a:r>
              <a:rPr lang="fr-FR" sz="2200" dirty="0" smtClean="0">
                <a:solidFill>
                  <a:prstClr val="black"/>
                </a:solidFill>
                <a:latin typeface="Arial" panose="020B0604020202020204" pitchFamily="34" charset="0"/>
                <a:cs typeface="Arial" panose="020B0604020202020204" pitchFamily="34" charset="0"/>
              </a:rPr>
              <a:t>dont : </a:t>
            </a:r>
            <a:endParaRPr lang="fr-FR" sz="2200" dirty="0">
              <a:solidFill>
                <a:prstClr val="black"/>
              </a:solidFill>
              <a:latin typeface="Arial" panose="020B0604020202020204" pitchFamily="34" charset="0"/>
              <a:cs typeface="Arial" panose="020B0604020202020204" pitchFamily="34" charset="0"/>
            </a:endParaRPr>
          </a:p>
          <a:p>
            <a:pPr lvl="0" algn="just">
              <a:buFont typeface="Arial" panose="020B0604020202020204" pitchFamily="34" charset="0"/>
              <a:buChar char="-"/>
            </a:pPr>
            <a:r>
              <a:rPr lang="fr-FR" sz="2200" dirty="0" smtClean="0">
                <a:solidFill>
                  <a:prstClr val="black"/>
                </a:solidFill>
                <a:latin typeface="Arial" panose="020B0604020202020204" pitchFamily="34" charset="0"/>
                <a:cs typeface="Arial" panose="020B0604020202020204" pitchFamily="34" charset="0"/>
              </a:rPr>
              <a:t>la </a:t>
            </a:r>
            <a:r>
              <a:rPr lang="fr-FR" sz="2200" dirty="0">
                <a:solidFill>
                  <a:prstClr val="black"/>
                </a:solidFill>
                <a:latin typeface="Arial" panose="020B0604020202020204" pitchFamily="34" charset="0"/>
                <a:cs typeface="Arial" panose="020B0604020202020204" pitchFamily="34" charset="0"/>
              </a:rPr>
              <a:t>création de navettes pour pallier l’utilisation de la voiture</a:t>
            </a:r>
          </a:p>
          <a:p>
            <a:pPr lvl="0" algn="just">
              <a:buFont typeface="Arial" panose="020B0604020202020204" pitchFamily="34" charset="0"/>
              <a:buChar char="-"/>
            </a:pPr>
            <a:r>
              <a:rPr lang="fr-FR" sz="2200" dirty="0" smtClean="0">
                <a:solidFill>
                  <a:prstClr val="black"/>
                </a:solidFill>
                <a:latin typeface="Arial" panose="020B0604020202020204" pitchFamily="34" charset="0"/>
                <a:cs typeface="Arial" panose="020B0604020202020204" pitchFamily="34" charset="0"/>
              </a:rPr>
              <a:t>mise </a:t>
            </a:r>
            <a:r>
              <a:rPr lang="fr-FR" sz="2200" dirty="0">
                <a:solidFill>
                  <a:prstClr val="black"/>
                </a:solidFill>
                <a:latin typeface="Arial" panose="020B0604020202020204" pitchFamily="34" charset="0"/>
                <a:cs typeface="Arial" panose="020B0604020202020204" pitchFamily="34" charset="0"/>
              </a:rPr>
              <a:t>en tourisme de l’appli </a:t>
            </a:r>
            <a:r>
              <a:rPr lang="fr-FR" sz="2200" dirty="0" smtClean="0">
                <a:solidFill>
                  <a:prstClr val="black"/>
                </a:solidFill>
                <a:latin typeface="Arial" panose="020B0604020202020204" pitchFamily="34" charset="0"/>
                <a:cs typeface="Arial" panose="020B0604020202020204" pitchFamily="34" charset="0"/>
              </a:rPr>
              <a:t>www.commentjyvais.fr</a:t>
            </a:r>
            <a:endParaRPr lang="fr-FR" sz="2200" dirty="0">
              <a:solidFill>
                <a:prstClr val="black"/>
              </a:solidFill>
              <a:latin typeface="Arial" panose="020B0604020202020204" pitchFamily="34" charset="0"/>
              <a:cs typeface="Arial" panose="020B0604020202020204" pitchFamily="34" charset="0"/>
            </a:endParaRPr>
          </a:p>
          <a:p>
            <a:pPr lvl="0" algn="just">
              <a:buFont typeface="Arial" panose="020B0604020202020204" pitchFamily="34" charset="0"/>
              <a:buChar char="-"/>
            </a:pPr>
            <a:r>
              <a:rPr lang="fr-FR" sz="2200" dirty="0" smtClean="0">
                <a:solidFill>
                  <a:prstClr val="black"/>
                </a:solidFill>
                <a:latin typeface="Arial" panose="020B0604020202020204" pitchFamily="34" charset="0"/>
                <a:cs typeface="Arial" panose="020B0604020202020204" pitchFamily="34" charset="0"/>
              </a:rPr>
              <a:t>rencontres </a:t>
            </a:r>
            <a:r>
              <a:rPr lang="fr-FR" sz="2200" dirty="0">
                <a:solidFill>
                  <a:prstClr val="black"/>
                </a:solidFill>
                <a:latin typeface="Arial" panose="020B0604020202020204" pitchFamily="34" charset="0"/>
                <a:cs typeface="Arial" panose="020B0604020202020204" pitchFamily="34" charset="0"/>
              </a:rPr>
              <a:t>et informations entre prestataires de transports et offices de tourisme </a:t>
            </a:r>
          </a:p>
          <a:p>
            <a:pPr lvl="0" algn="just">
              <a:buFont typeface="Arial" panose="020B0604020202020204" pitchFamily="34" charset="0"/>
              <a:buChar char="-"/>
            </a:pPr>
            <a:r>
              <a:rPr lang="fr-FR" sz="2200" dirty="0" smtClean="0">
                <a:solidFill>
                  <a:prstClr val="black"/>
                </a:solidFill>
                <a:latin typeface="Arial" panose="020B0604020202020204" pitchFamily="34" charset="0"/>
                <a:cs typeface="Arial" panose="020B0604020202020204" pitchFamily="34" charset="0"/>
              </a:rPr>
              <a:t>développement </a:t>
            </a:r>
            <a:r>
              <a:rPr lang="fr-FR" sz="2200" dirty="0">
                <a:solidFill>
                  <a:prstClr val="black"/>
                </a:solidFill>
                <a:latin typeface="Arial" panose="020B0604020202020204" pitchFamily="34" charset="0"/>
                <a:cs typeface="Arial" panose="020B0604020202020204" pitchFamily="34" charset="0"/>
              </a:rPr>
              <a:t>de l’usage du vélo (schéma régional des </a:t>
            </a:r>
            <a:r>
              <a:rPr lang="fr-FR" sz="2200" dirty="0" err="1">
                <a:solidFill>
                  <a:prstClr val="black"/>
                </a:solidFill>
                <a:latin typeface="Arial" panose="020B0604020202020204" pitchFamily="34" charset="0"/>
                <a:cs typeface="Arial" panose="020B0604020202020204" pitchFamily="34" charset="0"/>
              </a:rPr>
              <a:t>véloroutes</a:t>
            </a:r>
            <a:r>
              <a:rPr lang="fr-FR" sz="2200" dirty="0">
                <a:solidFill>
                  <a:prstClr val="black"/>
                </a:solidFill>
                <a:latin typeface="Arial" panose="020B0604020202020204" pitchFamily="34" charset="0"/>
                <a:cs typeface="Arial" panose="020B0604020202020204" pitchFamily="34" charset="0"/>
              </a:rPr>
              <a:t> et voies vertes)</a:t>
            </a:r>
          </a:p>
          <a:p>
            <a:pPr algn="just"/>
            <a:endParaRPr lang="fr-F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141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a:xfrm>
            <a:off x="899592" y="692696"/>
            <a:ext cx="7449478" cy="5400600"/>
          </a:xfrm>
        </p:spPr>
        <p:txBody>
          <a:bodyPr>
            <a:normAutofit/>
          </a:bodyPr>
          <a:lstStyle/>
          <a:p>
            <a:pPr>
              <a:buFont typeface="Wingdings" panose="05000000000000000000" pitchFamily="2" charset="2"/>
              <a:buChar char="v"/>
            </a:pPr>
            <a:r>
              <a:rPr lang="fr-FR" sz="2200" b="1" dirty="0">
                <a:latin typeface="Arial" panose="020B0604020202020204" pitchFamily="34" charset="0"/>
                <a:cs typeface="Arial" panose="020B0604020202020204" pitchFamily="34" charset="0"/>
              </a:rPr>
              <a:t>Repenser la </a:t>
            </a:r>
            <a:r>
              <a:rPr lang="fr-FR" sz="2200" b="1" dirty="0" smtClean="0">
                <a:latin typeface="Arial" panose="020B0604020202020204" pitchFamily="34" charset="0"/>
                <a:cs typeface="Arial" panose="020B0604020202020204" pitchFamily="34" charset="0"/>
              </a:rPr>
              <a:t>signalétique</a:t>
            </a:r>
            <a:endParaRPr lang="fr-FR" sz="2200" dirty="0">
              <a:latin typeface="Arial" panose="020B0604020202020204" pitchFamily="34" charset="0"/>
              <a:cs typeface="Arial" panose="020B0604020202020204" pitchFamily="34" charset="0"/>
            </a:endParaRPr>
          </a:p>
          <a:p>
            <a:pPr algn="just"/>
            <a:r>
              <a:rPr lang="fr-FR" sz="2200" dirty="0" smtClean="0">
                <a:latin typeface="Arial" panose="020B0604020202020204" pitchFamily="34" charset="0"/>
                <a:cs typeface="Arial" panose="020B0604020202020204" pitchFamily="34" charset="0"/>
              </a:rPr>
              <a:t>1994 (40</a:t>
            </a:r>
            <a:r>
              <a:rPr lang="fr-FR" sz="2200" baseline="30000" dirty="0" smtClean="0">
                <a:latin typeface="Arial" panose="020B0604020202020204" pitchFamily="34" charset="0"/>
                <a:cs typeface="Arial" panose="020B0604020202020204" pitchFamily="34" charset="0"/>
              </a:rPr>
              <a:t>e</a:t>
            </a:r>
            <a:r>
              <a:rPr lang="fr-FR" sz="2200" dirty="0" smtClean="0">
                <a:latin typeface="Arial" panose="020B0604020202020204" pitchFamily="34" charset="0"/>
                <a:cs typeface="Arial" panose="020B0604020202020204" pitchFamily="34" charset="0"/>
              </a:rPr>
              <a:t> anniversaire) développement d’une signalétique touristique et de circuits sur l’Espace Historique de la Bataille de Normandie</a:t>
            </a:r>
          </a:p>
          <a:p>
            <a:pPr algn="just"/>
            <a:r>
              <a:rPr lang="fr-FR" sz="2200" dirty="0" smtClean="0">
                <a:latin typeface="Arial" panose="020B0604020202020204" pitchFamily="34" charset="0"/>
                <a:cs typeface="Arial" panose="020B0604020202020204" pitchFamily="34" charset="0"/>
              </a:rPr>
              <a:t>… Aujourd’hui, plus ou moins bien entretenue et qui ne répond plus à la demande</a:t>
            </a:r>
          </a:p>
          <a:p>
            <a:pPr marL="0" indent="0" algn="just">
              <a:buNone/>
            </a:pPr>
            <a:endParaRPr lang="fr-FR" sz="2200" dirty="0" smtClean="0">
              <a:latin typeface="Arial" panose="020B0604020202020204" pitchFamily="34" charset="0"/>
              <a:cs typeface="Arial" panose="020B0604020202020204" pitchFamily="34" charset="0"/>
            </a:endParaRPr>
          </a:p>
          <a:p>
            <a:pPr algn="just">
              <a:buFont typeface="Symbol"/>
              <a:buChar char="Þ"/>
            </a:pPr>
            <a:r>
              <a:rPr lang="fr-FR" sz="2200" dirty="0" smtClean="0">
                <a:latin typeface="Arial" panose="020B0604020202020204" pitchFamily="34" charset="0"/>
                <a:cs typeface="Arial" panose="020B0604020202020204" pitchFamily="34" charset="0"/>
              </a:rPr>
              <a:t>Repenser ce dispositif d’information en travaillant sur</a:t>
            </a:r>
          </a:p>
          <a:p>
            <a:pPr marL="0" indent="0" algn="just">
              <a:buNone/>
            </a:pPr>
            <a:r>
              <a:rPr lang="fr-FR" sz="2200" dirty="0" smtClean="0">
                <a:latin typeface="Arial" panose="020B0604020202020204" pitchFamily="34" charset="0"/>
                <a:cs typeface="Arial" panose="020B0604020202020204" pitchFamily="34" charset="0"/>
              </a:rPr>
              <a:t>- la signalétique directionnelle et touristique (nouvelle identité)</a:t>
            </a:r>
          </a:p>
          <a:p>
            <a:pPr marL="0" indent="0" algn="just">
              <a:buNone/>
            </a:pPr>
            <a:r>
              <a:rPr lang="fr-FR" sz="2200" dirty="0" smtClean="0">
                <a:latin typeface="Arial" panose="020B0604020202020204" pitchFamily="34" charset="0"/>
                <a:cs typeface="Arial" panose="020B0604020202020204" pitchFamily="34" charset="0"/>
              </a:rPr>
              <a:t>- le développement d’un outil numérique pour accompagner les visiteurs dans leur découverte du territoire</a:t>
            </a:r>
            <a:endParaRPr lang="fr-FR" sz="2200" dirty="0">
              <a:latin typeface="Arial" panose="020B0604020202020204" pitchFamily="34" charset="0"/>
              <a:cs typeface="Arial" panose="020B0604020202020204" pitchFamily="34" charset="0"/>
            </a:endParaRPr>
          </a:p>
          <a:p>
            <a:endParaRPr lang="fr-FR" sz="2200" dirty="0"/>
          </a:p>
        </p:txBody>
      </p:sp>
    </p:spTree>
    <p:extLst>
      <p:ext uri="{BB962C8B-B14F-4D97-AF65-F5344CB8AC3E}">
        <p14:creationId xmlns:p14="http://schemas.microsoft.com/office/powerpoint/2010/main" val="19088341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45232" y="1628799"/>
            <a:ext cx="7931224"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200" dirty="0" smtClean="0">
                <a:latin typeface="Arial" panose="020B0604020202020204" pitchFamily="34" charset="0"/>
                <a:cs typeface="Arial" panose="020B0604020202020204" pitchFamily="34" charset="0"/>
              </a:rPr>
              <a:t>=&gt;</a:t>
            </a:r>
            <a:r>
              <a:rPr lang="fr-FR" sz="2200" b="1" dirty="0" smtClean="0">
                <a:latin typeface="Arial" panose="020B0604020202020204" pitchFamily="34" charset="0"/>
                <a:cs typeface="Arial" panose="020B0604020202020204" pitchFamily="34" charset="0"/>
              </a:rPr>
              <a:t>  </a:t>
            </a:r>
            <a:r>
              <a:rPr lang="fr-FR" sz="2200" dirty="0" smtClean="0">
                <a:latin typeface="Arial" panose="020B0604020202020204" pitchFamily="34" charset="0"/>
                <a:cs typeface="Arial" panose="020B0604020202020204" pitchFamily="34" charset="0"/>
              </a:rPr>
              <a:t>Repenser l’évènementiel commémoratif et non commémoratif après 2014</a:t>
            </a:r>
          </a:p>
          <a:p>
            <a:pPr>
              <a:buFont typeface="Wingdings" panose="05000000000000000000" pitchFamily="2" charset="2"/>
              <a:buChar char="v"/>
            </a:pPr>
            <a:endParaRPr lang="fr-FR" sz="2200" b="1" dirty="0" smtClean="0">
              <a:latin typeface="Arial" panose="020B0604020202020204" pitchFamily="34" charset="0"/>
              <a:cs typeface="Arial" panose="020B0604020202020204" pitchFamily="34" charset="0"/>
            </a:endParaRPr>
          </a:p>
          <a:p>
            <a:pPr marL="0" indent="0">
              <a:buNone/>
            </a:pPr>
            <a:r>
              <a:rPr lang="fr-FR" sz="2200" dirty="0" smtClean="0">
                <a:latin typeface="Arial" panose="020B0604020202020204" pitchFamily="34" charset="0"/>
                <a:cs typeface="Arial" panose="020B0604020202020204" pitchFamily="34" charset="0"/>
              </a:rPr>
              <a:t>=&gt; Développer le sentiment d’appartenance au territoire du  </a:t>
            </a:r>
            <a:r>
              <a:rPr lang="fr-FR" sz="2200" dirty="0" err="1" smtClean="0">
                <a:latin typeface="Arial" panose="020B0604020202020204" pitchFamily="34" charset="0"/>
                <a:cs typeface="Arial" panose="020B0604020202020204" pitchFamily="34" charset="0"/>
              </a:rPr>
              <a:t>D-Day</a:t>
            </a:r>
            <a:endParaRPr lang="fr-FR" sz="2200" dirty="0" smtClean="0">
              <a:latin typeface="Arial" panose="020B0604020202020204" pitchFamily="34" charset="0"/>
              <a:cs typeface="Arial" panose="020B0604020202020204" pitchFamily="34" charset="0"/>
            </a:endParaRPr>
          </a:p>
          <a:p>
            <a:pPr marL="114300" indent="0">
              <a:buFont typeface="Arial" panose="020B0604020202020204" pitchFamily="34" charset="0"/>
              <a:buNone/>
            </a:pPr>
            <a:endParaRPr lang="fr-FR" sz="2200" dirty="0" smtClean="0">
              <a:latin typeface="Arial" panose="020B0604020202020204" pitchFamily="34" charset="0"/>
              <a:cs typeface="Arial" panose="020B0604020202020204" pitchFamily="34" charset="0"/>
            </a:endParaRPr>
          </a:p>
          <a:p>
            <a:r>
              <a:rPr lang="fr-FR" sz="2200" dirty="0" smtClean="0">
                <a:latin typeface="Arial" panose="020B0604020202020204" pitchFamily="34" charset="0"/>
                <a:cs typeface="Arial" panose="020B0604020202020204" pitchFamily="34" charset="0"/>
              </a:rPr>
              <a:t>Une expérimentation sur deux territoires très différents :</a:t>
            </a:r>
          </a:p>
          <a:p>
            <a:pPr marL="114300" indent="0">
              <a:buFont typeface="Arial" panose="020B0604020202020204" pitchFamily="34" charset="0"/>
              <a:buNone/>
            </a:pPr>
            <a:r>
              <a:rPr lang="fr-FR" sz="2200" dirty="0" smtClean="0">
                <a:latin typeface="Arial" panose="020B0604020202020204" pitchFamily="34" charset="0"/>
                <a:cs typeface="Arial" panose="020B0604020202020204" pitchFamily="34" charset="0"/>
              </a:rPr>
              <a:t> </a:t>
            </a:r>
          </a:p>
          <a:p>
            <a:pPr>
              <a:buFont typeface="Symbol"/>
              <a:buChar char="Þ"/>
            </a:pPr>
            <a:r>
              <a:rPr lang="fr-FR" sz="2200" dirty="0" smtClean="0">
                <a:latin typeface="Arial" panose="020B0604020202020204" pitchFamily="34" charset="0"/>
                <a:cs typeface="Arial" panose="020B0604020202020204" pitchFamily="34" charset="0"/>
              </a:rPr>
              <a:t> Bayeux Intercom</a:t>
            </a:r>
          </a:p>
          <a:p>
            <a:pPr>
              <a:buFont typeface="Symbol"/>
              <a:buChar char="Þ"/>
            </a:pPr>
            <a:r>
              <a:rPr lang="fr-FR" sz="2200" dirty="0" smtClean="0">
                <a:latin typeface="Arial" panose="020B0604020202020204" pitchFamily="34" charset="0"/>
                <a:cs typeface="Arial" panose="020B0604020202020204" pitchFamily="34" charset="0"/>
              </a:rPr>
              <a:t> la Communauté Urbaine </a:t>
            </a:r>
          </a:p>
          <a:p>
            <a:pPr marL="0" indent="0">
              <a:buFont typeface="Arial" panose="020B0604020202020204" pitchFamily="34" charset="0"/>
              <a:buNone/>
            </a:pPr>
            <a:r>
              <a:rPr lang="fr-FR" sz="2200" dirty="0" smtClean="0">
                <a:latin typeface="Arial" panose="020B0604020202020204" pitchFamily="34" charset="0"/>
                <a:cs typeface="Arial" panose="020B0604020202020204" pitchFamily="34" charset="0"/>
              </a:rPr>
              <a:t>de Cherbourg</a:t>
            </a:r>
          </a:p>
          <a:p>
            <a:endParaRPr lang="fr-FR" sz="2200" dirty="0">
              <a:latin typeface="Arial" panose="020B0604020202020204" pitchFamily="34" charset="0"/>
              <a:cs typeface="Arial" panose="020B0604020202020204" pitchFamily="34" charset="0"/>
            </a:endParaRPr>
          </a:p>
        </p:txBody>
      </p:sp>
      <p:sp>
        <p:nvSpPr>
          <p:cNvPr id="6" name="Titre 1"/>
          <p:cNvSpPr>
            <a:spLocks noGrp="1"/>
          </p:cNvSpPr>
          <p:nvPr>
            <p:ph type="title"/>
          </p:nvPr>
        </p:nvSpPr>
        <p:spPr>
          <a:xfrm>
            <a:off x="827584" y="515905"/>
            <a:ext cx="8229600" cy="1143000"/>
          </a:xfrm>
        </p:spPr>
        <p:txBody>
          <a:bodyPr/>
          <a:lstStyle/>
          <a:p>
            <a:pPr marL="571500" indent="-571500">
              <a:buFont typeface="Wingdings" panose="05000000000000000000" pitchFamily="2" charset="2"/>
              <a:buChar char="v"/>
            </a:pPr>
            <a:r>
              <a:rPr lang="fr-FR" sz="2200" b="1" dirty="0">
                <a:latin typeface="Arial" panose="020B0604020202020204" pitchFamily="34" charset="0"/>
                <a:cs typeface="Arial" panose="020B0604020202020204" pitchFamily="34" charset="0"/>
              </a:rPr>
              <a:t>Mobiliser le grand public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4509120"/>
            <a:ext cx="2316163"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7341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734888" y="341784"/>
            <a:ext cx="7293496" cy="1143000"/>
          </a:xfrm>
        </p:spPr>
        <p:txBody>
          <a:bodyPr/>
          <a:lstStyle/>
          <a:p>
            <a:r>
              <a:rPr lang="fr-FR" sz="3600" dirty="0" smtClean="0"/>
              <a:t>En termes de promotion</a:t>
            </a:r>
            <a:endParaRPr lang="fr-FR" sz="3600" dirty="0"/>
          </a:p>
        </p:txBody>
      </p:sp>
      <p:sp>
        <p:nvSpPr>
          <p:cNvPr id="7" name="Espace réservé du contenu 2"/>
          <p:cNvSpPr>
            <a:spLocks noGrp="1"/>
          </p:cNvSpPr>
          <p:nvPr>
            <p:ph idx="4294967295"/>
          </p:nvPr>
        </p:nvSpPr>
        <p:spPr>
          <a:xfrm>
            <a:off x="539552" y="1268760"/>
            <a:ext cx="8229600" cy="4525963"/>
          </a:xfrm>
          <a:prstGeom prst="rect">
            <a:avLst/>
          </a:prstGeom>
        </p:spPr>
        <p:txBody>
          <a:bodyPr>
            <a:normAutofit/>
          </a:bodyPr>
          <a:lstStyle/>
          <a:p>
            <a:pPr marL="114300" indent="0">
              <a:buNone/>
            </a:pPr>
            <a:endParaRPr lang="fr-FR" sz="2200" dirty="0" smtClean="0">
              <a:latin typeface="Arial" panose="020B0604020202020204" pitchFamily="34" charset="0"/>
              <a:cs typeface="Arial" panose="020B0604020202020204" pitchFamily="34" charset="0"/>
            </a:endParaRPr>
          </a:p>
          <a:p>
            <a:pPr marL="457200">
              <a:buFont typeface="Wingdings" panose="05000000000000000000" pitchFamily="2" charset="2"/>
              <a:buChar char="v"/>
            </a:pPr>
            <a:r>
              <a:rPr lang="fr-FR" sz="2200" dirty="0" smtClean="0">
                <a:latin typeface="Arial" panose="020B0604020202020204" pitchFamily="34" charset="0"/>
                <a:cs typeface="Arial" panose="020B0604020202020204" pitchFamily="34" charset="0"/>
              </a:rPr>
              <a:t>Une </a:t>
            </a:r>
            <a:r>
              <a:rPr lang="fr-FR" sz="2200" b="1" dirty="0" smtClean="0">
                <a:latin typeface="Arial" panose="020B0604020202020204" pitchFamily="34" charset="0"/>
                <a:cs typeface="Arial" panose="020B0604020202020204" pitchFamily="34" charset="0"/>
              </a:rPr>
              <a:t>nouvelle identité </a:t>
            </a:r>
            <a:r>
              <a:rPr lang="fr-FR" sz="2200" dirty="0" smtClean="0">
                <a:latin typeface="Arial" panose="020B0604020202020204" pitchFamily="34" charset="0"/>
                <a:cs typeface="Arial" panose="020B0604020202020204" pitchFamily="34" charset="0"/>
              </a:rPr>
              <a:t>définie pour porter le renouveau de la destination :</a:t>
            </a:r>
          </a:p>
          <a:p>
            <a:pPr marL="114300" indent="0">
              <a:buNone/>
            </a:pPr>
            <a:endParaRPr lang="fr-FR" sz="2200" dirty="0">
              <a:latin typeface="Arial" panose="020B0604020202020204" pitchFamily="34" charset="0"/>
              <a:cs typeface="Arial" panose="020B0604020202020204" pitchFamily="34" charset="0"/>
            </a:endParaRPr>
          </a:p>
          <a:p>
            <a:pPr marL="0" indent="0" algn="ctr">
              <a:buNone/>
            </a:pPr>
            <a:r>
              <a:rPr lang="fr-FR" sz="2200" dirty="0">
                <a:latin typeface="Arial" panose="020B0604020202020204" pitchFamily="34" charset="0"/>
                <a:cs typeface="Arial" panose="020B0604020202020204" pitchFamily="34" charset="0"/>
              </a:rPr>
              <a:t>   </a:t>
            </a:r>
          </a:p>
          <a:p>
            <a:pPr marL="0" indent="0" algn="ctr">
              <a:buNone/>
            </a:pPr>
            <a:endParaRPr lang="fr-FR" sz="2200" dirty="0">
              <a:latin typeface="Arial" panose="020B0604020202020204" pitchFamily="34" charset="0"/>
              <a:cs typeface="Arial" panose="020B0604020202020204" pitchFamily="34" charset="0"/>
            </a:endParaRPr>
          </a:p>
          <a:p>
            <a:pPr marL="0" indent="0" algn="just">
              <a:buNone/>
            </a:pPr>
            <a:endParaRPr lang="fr-FR" sz="2200" dirty="0" smtClean="0">
              <a:latin typeface="Arial" panose="020B0604020202020204" pitchFamily="34" charset="0"/>
              <a:cs typeface="Arial" panose="020B0604020202020204" pitchFamily="34" charset="0"/>
            </a:endParaRPr>
          </a:p>
          <a:p>
            <a:pPr marL="0" indent="0" algn="just">
              <a:buNone/>
            </a:pPr>
            <a:r>
              <a:rPr lang="fr-FR" sz="2200" dirty="0" smtClean="0">
                <a:latin typeface="Arial" panose="020B0604020202020204" pitchFamily="34" charset="0"/>
                <a:cs typeface="Arial" panose="020B0604020202020204" pitchFamily="34" charset="0"/>
              </a:rPr>
              <a:t>=  </a:t>
            </a:r>
            <a:r>
              <a:rPr lang="fr-FR" sz="2200" b="1" dirty="0">
                <a:latin typeface="Arial" panose="020B0604020202020204" pitchFamily="34" charset="0"/>
                <a:cs typeface="Arial" panose="020B0604020202020204" pitchFamily="34" charset="0"/>
              </a:rPr>
              <a:t>une marque portée par un univers visuel séduisant et attractif en adéquation avec les attentes des clientèles internationales </a:t>
            </a:r>
          </a:p>
          <a:p>
            <a:pPr marL="114300" indent="0">
              <a:buNone/>
            </a:pPr>
            <a:endParaRPr lang="fr-FR" sz="2200" dirty="0" smtClean="0">
              <a:latin typeface="Arial" panose="020B0604020202020204" pitchFamily="34" charset="0"/>
              <a:cs typeface="Arial" panose="020B0604020202020204" pitchFamily="34" charset="0"/>
            </a:endParaRPr>
          </a:p>
          <a:p>
            <a:pPr marL="114300" indent="0">
              <a:buNone/>
            </a:pPr>
            <a:endParaRPr lang="fr-FR" sz="2200" dirty="0" smtClean="0">
              <a:latin typeface="Arial" panose="020B0604020202020204" pitchFamily="34" charset="0"/>
              <a:cs typeface="Arial" panose="020B0604020202020204" pitchFamily="34" charset="0"/>
            </a:endParaRPr>
          </a:p>
        </p:txBody>
      </p:sp>
      <p:pic>
        <p:nvPicPr>
          <p:cNvPr id="9" name="Picture 4" descr="C:\Users\mg.clement\Desktop\D_DAY_NORMANDIE_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492896"/>
            <a:ext cx="3240360" cy="1496172"/>
          </a:xfrm>
          <a:prstGeom prst="rect">
            <a:avLst/>
          </a:prstGeom>
          <a:noFill/>
          <a:extLst>
            <a:ext uri="{909E8E84-426E-40DD-AFC4-6F175D3DCCD1}">
              <a14:hiddenFill xmlns:a14="http://schemas.microsoft.com/office/drawing/2010/main">
                <a:solidFill>
                  <a:srgbClr val="FFFFFF"/>
                </a:solidFill>
              </a14:hiddenFill>
            </a:ext>
          </a:extLst>
        </p:spPr>
      </p:pic>
      <p:pic>
        <p:nvPicPr>
          <p:cNvPr id="10" name="Espace réservé du contenu 3"/>
          <p:cNvPicPr>
            <a:picLocks noChangeAspect="1"/>
          </p:cNvPicPr>
          <p:nvPr/>
        </p:nvPicPr>
        <p:blipFill>
          <a:blip r:embed="rId3" cstate="print"/>
          <a:stretch>
            <a:fillRect/>
          </a:stretch>
        </p:blipFill>
        <p:spPr>
          <a:xfrm>
            <a:off x="4524347" y="2465144"/>
            <a:ext cx="3143997" cy="1451896"/>
          </a:xfrm>
          <a:prstGeom prst="rect">
            <a:avLst/>
          </a:prstGeom>
          <a:noFill/>
          <a:ln>
            <a:noFill/>
          </a:ln>
        </p:spPr>
      </p:pic>
    </p:spTree>
    <p:extLst>
      <p:ext uri="{BB962C8B-B14F-4D97-AF65-F5344CB8AC3E}">
        <p14:creationId xmlns:p14="http://schemas.microsoft.com/office/powerpoint/2010/main" val="39510685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4294967295"/>
          </p:nvPr>
        </p:nvSpPr>
        <p:spPr>
          <a:xfrm>
            <a:off x="755576" y="764704"/>
            <a:ext cx="7704856" cy="5688632"/>
          </a:xfrm>
          <a:prstGeom prst="rect">
            <a:avLst/>
          </a:prstGeom>
        </p:spPr>
        <p:txBody>
          <a:bodyPr>
            <a:normAutofit/>
          </a:bodyPr>
          <a:lstStyle/>
          <a:p>
            <a:pPr>
              <a:buFont typeface="Wingdings" panose="05000000000000000000" pitchFamily="2" charset="2"/>
              <a:buChar char="v"/>
            </a:pPr>
            <a:r>
              <a:rPr lang="fr-FR" sz="2200" b="1" dirty="0" smtClean="0">
                <a:latin typeface="Arial" panose="020B0604020202020204" pitchFamily="34" charset="0"/>
                <a:cs typeface="Arial" panose="020B0604020202020204" pitchFamily="34" charset="0"/>
              </a:rPr>
              <a:t>Une nouvelle brochure</a:t>
            </a:r>
          </a:p>
          <a:p>
            <a:endParaRPr lang="fr-FR" sz="2200" dirty="0" smtClean="0">
              <a:latin typeface="Arial" panose="020B0604020202020204" pitchFamily="34" charset="0"/>
              <a:cs typeface="Arial" panose="020B0604020202020204" pitchFamily="34" charset="0"/>
            </a:endParaRPr>
          </a:p>
          <a:p>
            <a:r>
              <a:rPr lang="fr-FR" sz="2200" dirty="0">
                <a:latin typeface="Arial" panose="020B0604020202020204" pitchFamily="34" charset="0"/>
                <a:cs typeface="Arial" panose="020B0604020202020204" pitchFamily="34" charset="0"/>
              </a:rPr>
              <a:t>Méthode du </a:t>
            </a:r>
            <a:r>
              <a:rPr lang="fr-FR" sz="2200" i="1" dirty="0" err="1" smtClean="0">
                <a:latin typeface="Arial" panose="020B0604020202020204" pitchFamily="34" charset="0"/>
                <a:cs typeface="Arial" panose="020B0604020202020204" pitchFamily="34" charset="0"/>
              </a:rPr>
              <a:t>scoring</a:t>
            </a:r>
            <a:r>
              <a:rPr lang="fr-FR" sz="2200" dirty="0" smtClean="0">
                <a:latin typeface="Arial" panose="020B0604020202020204" pitchFamily="34" charset="0"/>
                <a:cs typeface="Arial" panose="020B0604020202020204" pitchFamily="34" charset="0"/>
              </a:rPr>
              <a:t> :</a:t>
            </a:r>
          </a:p>
          <a:p>
            <a:pPr>
              <a:buFont typeface="Symbol"/>
              <a:buChar char="Þ"/>
            </a:pPr>
            <a:r>
              <a:rPr lang="fr-FR" sz="2200" dirty="0" smtClean="0">
                <a:latin typeface="Arial" panose="020B0604020202020204" pitchFamily="34" charset="0"/>
                <a:cs typeface="Arial" panose="020B0604020202020204" pitchFamily="34" charset="0"/>
              </a:rPr>
              <a:t>mettre en avant les </a:t>
            </a:r>
          </a:p>
          <a:p>
            <a:pPr marL="0" indent="0">
              <a:buNone/>
            </a:pPr>
            <a:r>
              <a:rPr lang="fr-FR" sz="2200" dirty="0" smtClean="0">
                <a:latin typeface="Arial" panose="020B0604020202020204" pitchFamily="34" charset="0"/>
                <a:cs typeface="Arial" panose="020B0604020202020204" pitchFamily="34" charset="0"/>
              </a:rPr>
              <a:t>incontournables de la destination</a:t>
            </a:r>
            <a:endParaRPr lang="fr-FR" sz="2200" dirty="0">
              <a:latin typeface="Arial" panose="020B0604020202020204" pitchFamily="34" charset="0"/>
              <a:cs typeface="Arial" panose="020B0604020202020204" pitchFamily="34" charset="0"/>
            </a:endParaRPr>
          </a:p>
          <a:p>
            <a:r>
              <a:rPr lang="fr-FR" sz="2200" dirty="0" smtClean="0">
                <a:latin typeface="Arial" panose="020B0604020202020204" pitchFamily="34" charset="0"/>
                <a:cs typeface="Arial" panose="020B0604020202020204" pitchFamily="34" charset="0"/>
              </a:rPr>
              <a:t>160 000 ex en Français</a:t>
            </a:r>
          </a:p>
          <a:p>
            <a:r>
              <a:rPr lang="fr-FR" sz="2200" dirty="0" smtClean="0">
                <a:latin typeface="Arial" panose="020B0604020202020204" pitchFamily="34" charset="0"/>
                <a:cs typeface="Arial" panose="020B0604020202020204" pitchFamily="34" charset="0"/>
              </a:rPr>
              <a:t>150 000 ex en Anglais</a:t>
            </a:r>
          </a:p>
          <a:p>
            <a:pPr marL="0" indent="0">
              <a:buNone/>
            </a:pPr>
            <a:endParaRPr lang="fr-FR" sz="2200" dirty="0" smtClean="0">
              <a:latin typeface="Arial" panose="020B0604020202020204" pitchFamily="34" charset="0"/>
              <a:cs typeface="Arial" panose="020B0604020202020204" pitchFamily="34" charset="0"/>
            </a:endParaRPr>
          </a:p>
          <a:p>
            <a:pPr marL="0" indent="0">
              <a:buNone/>
            </a:pPr>
            <a:r>
              <a:rPr lang="fr-FR" sz="2200" dirty="0" smtClean="0">
                <a:latin typeface="Arial" panose="020B0604020202020204" pitchFamily="34" charset="0"/>
                <a:cs typeface="Arial" panose="020B0604020202020204" pitchFamily="34" charset="0"/>
              </a:rPr>
              <a:t>En  2016 :</a:t>
            </a:r>
          </a:p>
          <a:p>
            <a:r>
              <a:rPr lang="fr-FR" sz="2200" dirty="0" smtClean="0">
                <a:latin typeface="Arial" panose="020B0604020202020204" pitchFamily="34" charset="0"/>
                <a:cs typeface="Arial" panose="020B0604020202020204" pitchFamily="34" charset="0"/>
              </a:rPr>
              <a:t>160 000 en F</a:t>
            </a:r>
          </a:p>
          <a:p>
            <a:r>
              <a:rPr lang="fr-FR" sz="2200" dirty="0" smtClean="0">
                <a:latin typeface="Arial" panose="020B0604020202020204" pitchFamily="34" charset="0"/>
                <a:cs typeface="Arial" panose="020B0604020202020204" pitchFamily="34" charset="0"/>
              </a:rPr>
              <a:t>120 000 en GB</a:t>
            </a:r>
          </a:p>
          <a:p>
            <a:r>
              <a:rPr lang="fr-FR" sz="2200" dirty="0" smtClean="0">
                <a:latin typeface="Arial" panose="020B0604020202020204" pitchFamily="34" charset="0"/>
                <a:cs typeface="Arial" panose="020B0604020202020204" pitchFamily="34" charset="0"/>
              </a:rPr>
              <a:t>30 000 en NL</a:t>
            </a:r>
          </a:p>
          <a:p>
            <a:pPr marL="0" indent="0">
              <a:buNone/>
            </a:pPr>
            <a:endParaRPr lang="fr-FR" sz="2200" dirty="0" smtClean="0">
              <a:latin typeface="Arial" panose="020B0604020202020204" pitchFamily="34" charset="0"/>
              <a:cs typeface="Arial" panose="020B0604020202020204" pitchFamily="34" charset="0"/>
            </a:endParaRPr>
          </a:p>
          <a:p>
            <a:pPr marL="0" indent="0">
              <a:buNone/>
            </a:pPr>
            <a:endParaRPr lang="fr-FR" sz="2200" dirty="0" smtClean="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p:txBody>
      </p:sp>
      <p:pic>
        <p:nvPicPr>
          <p:cNvPr id="6"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32673" t="12123" r="36380" b="8710"/>
          <a:stretch/>
        </p:blipFill>
        <p:spPr bwMode="auto">
          <a:xfrm>
            <a:off x="5652120" y="980728"/>
            <a:ext cx="2745234" cy="4104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4827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6"/>
          <p:cNvSpPr>
            <a:spLocks noGrp="1"/>
          </p:cNvSpPr>
          <p:nvPr>
            <p:ph idx="4294967295"/>
          </p:nvPr>
        </p:nvSpPr>
        <p:spPr>
          <a:xfrm>
            <a:off x="457200" y="476672"/>
            <a:ext cx="7620000" cy="5924128"/>
          </a:xfrm>
          <a:prstGeom prst="rect">
            <a:avLst/>
          </a:prstGeom>
        </p:spPr>
        <p:txBody>
          <a:bodyPr>
            <a:normAutofit/>
          </a:bodyPr>
          <a:lstStyle/>
          <a:p>
            <a:pPr>
              <a:buFont typeface="Wingdings" panose="05000000000000000000" pitchFamily="2" charset="2"/>
              <a:buChar char="v"/>
            </a:pPr>
            <a:r>
              <a:rPr lang="fr-FR" sz="2200" dirty="0" smtClean="0">
                <a:latin typeface="Arial" panose="020B0604020202020204" pitchFamily="34" charset="0"/>
                <a:cs typeface="Arial" panose="020B0604020202020204" pitchFamily="34" charset="0"/>
              </a:rPr>
              <a:t>Une </a:t>
            </a:r>
            <a:r>
              <a:rPr lang="fr-FR" sz="2200" b="1" dirty="0" smtClean="0">
                <a:latin typeface="Arial" panose="020B0604020202020204" pitchFamily="34" charset="0"/>
                <a:cs typeface="Arial" panose="020B0604020202020204" pitchFamily="34" charset="0"/>
              </a:rPr>
              <a:t>campagne de communication </a:t>
            </a:r>
            <a:r>
              <a:rPr lang="fr-FR" sz="2200" dirty="0" smtClean="0">
                <a:latin typeface="Arial" panose="020B0604020202020204" pitchFamily="34" charset="0"/>
                <a:cs typeface="Arial" panose="020B0604020202020204" pitchFamily="34" charset="0"/>
              </a:rPr>
              <a:t>à Paris</a:t>
            </a:r>
          </a:p>
          <a:p>
            <a:endParaRPr lang="fr-FR" sz="2200" dirty="0">
              <a:latin typeface="Arial" panose="020B0604020202020204" pitchFamily="34" charset="0"/>
              <a:cs typeface="Arial" panose="020B0604020202020204" pitchFamily="34" charset="0"/>
            </a:endParaRPr>
          </a:p>
          <a:p>
            <a:endParaRPr lang="fr-FR" sz="2200" dirty="0" smtClean="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a:p>
            <a:endParaRPr lang="fr-FR" sz="2200" dirty="0" smtClean="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a:p>
            <a:endParaRPr lang="fr-FR" sz="2200" dirty="0" smtClean="0">
              <a:latin typeface="Arial" panose="020B0604020202020204" pitchFamily="34" charset="0"/>
              <a:cs typeface="Arial" panose="020B0604020202020204" pitchFamily="34" charset="0"/>
            </a:endParaRPr>
          </a:p>
          <a:p>
            <a:endParaRPr lang="fr-FR" sz="2200" dirty="0" smtClean="0">
              <a:latin typeface="Arial" panose="020B0604020202020204" pitchFamily="34" charset="0"/>
              <a:cs typeface="Arial" panose="020B0604020202020204" pitchFamily="34" charset="0"/>
            </a:endParaRPr>
          </a:p>
          <a:p>
            <a:pPr>
              <a:buFont typeface="Wingdings" panose="05000000000000000000" pitchFamily="2" charset="2"/>
              <a:buChar char="v"/>
            </a:pPr>
            <a:endParaRPr lang="fr-FR" sz="2200" dirty="0" smtClean="0">
              <a:latin typeface="Arial" panose="020B0604020202020204" pitchFamily="34" charset="0"/>
              <a:cs typeface="Arial" panose="020B0604020202020204" pitchFamily="34" charset="0"/>
            </a:endParaRPr>
          </a:p>
          <a:p>
            <a:pPr>
              <a:buFont typeface="Wingdings" panose="05000000000000000000" pitchFamily="2" charset="2"/>
              <a:buChar char="v"/>
            </a:pPr>
            <a:r>
              <a:rPr lang="fr-FR" sz="2200" dirty="0" smtClean="0">
                <a:latin typeface="Arial" panose="020B0604020202020204" pitchFamily="34" charset="0"/>
                <a:cs typeface="Arial" panose="020B0604020202020204" pitchFamily="34" charset="0"/>
              </a:rPr>
              <a:t>Le </a:t>
            </a:r>
            <a:r>
              <a:rPr lang="fr-FR" sz="2200" b="1" dirty="0" err="1" smtClean="0">
                <a:latin typeface="Arial" panose="020B0604020202020204" pitchFamily="34" charset="0"/>
                <a:cs typeface="Arial" panose="020B0604020202020204" pitchFamily="34" charset="0"/>
              </a:rPr>
              <a:t>D-Day</a:t>
            </a:r>
            <a:r>
              <a:rPr lang="fr-FR" sz="2200" b="1" dirty="0" smtClean="0">
                <a:latin typeface="Arial" panose="020B0604020202020204" pitchFamily="34" charset="0"/>
                <a:cs typeface="Arial" panose="020B0604020202020204" pitchFamily="34" charset="0"/>
              </a:rPr>
              <a:t> World Tour</a:t>
            </a:r>
            <a:endParaRPr lang="fr-FR" sz="2200" b="1" dirty="0">
              <a:latin typeface="Arial" panose="020B0604020202020204" pitchFamily="34" charset="0"/>
              <a:cs typeface="Arial" panose="020B0604020202020204" pitchFamily="34" charset="0"/>
            </a:endParaRPr>
          </a:p>
          <a:p>
            <a:endParaRPr lang="fr-FR" sz="2200" dirty="0" smtClean="0">
              <a:latin typeface="Arial" panose="020B0604020202020204" pitchFamily="34" charset="0"/>
              <a:cs typeface="Arial" panose="020B0604020202020204" pitchFamily="34" charset="0"/>
            </a:endParaRPr>
          </a:p>
        </p:txBody>
      </p:sp>
      <p:pic>
        <p:nvPicPr>
          <p:cNvPr id="7" name="Picture 2" descr="X:\Mars 2015\Copenhague\Photos Copenhague\Retravaillées petit format\IMG_31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3960550"/>
            <a:ext cx="3744416" cy="234877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2050" name="Image 1"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08720"/>
            <a:ext cx="4355976" cy="289944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24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620688"/>
            <a:ext cx="7488832" cy="694493"/>
          </a:xfrm>
        </p:spPr>
        <p:txBody>
          <a:bodyPr>
            <a:normAutofit fontScale="90000"/>
          </a:bodyPr>
          <a:lstStyle/>
          <a:p>
            <a:r>
              <a:rPr lang="fr-FR" dirty="0" smtClean="0"/>
              <a:t>Des outils au service de l’attractivité de la France</a:t>
            </a:r>
            <a:endParaRPr lang="fr-FR" dirty="0"/>
          </a:p>
        </p:txBody>
      </p:sp>
      <p:sp>
        <p:nvSpPr>
          <p:cNvPr id="4" name="Espace réservé du contenu 3"/>
          <p:cNvSpPr>
            <a:spLocks noGrp="1"/>
          </p:cNvSpPr>
          <p:nvPr>
            <p:ph sz="quarter" idx="4"/>
          </p:nvPr>
        </p:nvSpPr>
        <p:spPr>
          <a:xfrm>
            <a:off x="3995936" y="1737018"/>
            <a:ext cx="4752527" cy="4292537"/>
          </a:xfrm>
          <a:ln>
            <a:solidFill>
              <a:srgbClr val="7030A0"/>
            </a:solidFill>
          </a:ln>
        </p:spPr>
        <p:txBody>
          <a:bodyPr>
            <a:normAutofit/>
          </a:bodyPr>
          <a:lstStyle/>
          <a:p>
            <a:pPr marL="0" indent="0" algn="ctr">
              <a:buNone/>
            </a:pPr>
            <a:r>
              <a:rPr lang="fr-FR" sz="1800" b="1" dirty="0" smtClean="0">
                <a:solidFill>
                  <a:srgbClr val="7030A0"/>
                </a:solidFill>
              </a:rPr>
              <a:t>Et pour cibler les marchés de proximité</a:t>
            </a:r>
            <a:endParaRPr lang="fr-FR" sz="1800" b="1" dirty="0">
              <a:solidFill>
                <a:srgbClr val="7030A0"/>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759" t="15937" r="43725" b="14554"/>
          <a:stretch/>
        </p:blipFill>
        <p:spPr bwMode="auto">
          <a:xfrm>
            <a:off x="944989" y="1751729"/>
            <a:ext cx="2807933" cy="427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029373"/>
            <a:ext cx="2880320" cy="156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3982024" y="3572503"/>
            <a:ext cx="4608512" cy="2446824"/>
          </a:xfrm>
          <a:prstGeom prst="rect">
            <a:avLst/>
          </a:prstGeom>
          <a:noFill/>
        </p:spPr>
        <p:txBody>
          <a:bodyPr wrap="square" rtlCol="0">
            <a:spAutoFit/>
          </a:bodyPr>
          <a:lstStyle/>
          <a:p>
            <a:pPr marL="285750" indent="-285750">
              <a:buFont typeface="Wingdings" panose="05000000000000000000" pitchFamily="2" charset="2"/>
              <a:buChar char="§"/>
            </a:pPr>
            <a:r>
              <a:rPr lang="fr-FR" sz="1700" dirty="0" smtClean="0"/>
              <a:t>Une initiative par la Ministre </a:t>
            </a:r>
            <a:r>
              <a:rPr lang="fr-FR" sz="1700" b="1" dirty="0" smtClean="0"/>
              <a:t>Martine PINVILLE</a:t>
            </a:r>
          </a:p>
          <a:p>
            <a:pPr marL="285750" indent="-285750">
              <a:buFont typeface="Wingdings" panose="05000000000000000000" pitchFamily="2" charset="2"/>
              <a:buChar char="§"/>
            </a:pPr>
            <a:r>
              <a:rPr lang="fr-FR" sz="1700" dirty="0" smtClean="0"/>
              <a:t>Un </a:t>
            </a:r>
            <a:r>
              <a:rPr lang="fr-FR" sz="1700" b="1" dirty="0" smtClean="0"/>
              <a:t>appel à projets </a:t>
            </a:r>
            <a:r>
              <a:rPr lang="fr-FR" sz="1700" dirty="0" smtClean="0"/>
              <a:t>lancé par la DGE en mars 2015</a:t>
            </a:r>
          </a:p>
          <a:p>
            <a:pPr marL="285750" indent="-285750">
              <a:buFont typeface="Wingdings" panose="05000000000000000000" pitchFamily="2" charset="2"/>
              <a:buChar char="§"/>
            </a:pPr>
            <a:r>
              <a:rPr lang="fr-FR" sz="1700" b="1" dirty="0" smtClean="0"/>
              <a:t>12</a:t>
            </a:r>
            <a:r>
              <a:rPr lang="fr-FR" sz="1700" dirty="0" smtClean="0"/>
              <a:t> projets retenus</a:t>
            </a:r>
          </a:p>
          <a:p>
            <a:pPr marL="285750" indent="-285750">
              <a:buFont typeface="Wingdings" panose="05000000000000000000" pitchFamily="2" charset="2"/>
              <a:buChar char="§"/>
            </a:pPr>
            <a:r>
              <a:rPr lang="fr-FR" sz="1700" dirty="0" smtClean="0"/>
              <a:t>Des destinations valorisant le </a:t>
            </a:r>
            <a:r>
              <a:rPr lang="fr-FR" sz="1700" b="1" dirty="0" smtClean="0"/>
              <a:t>caractère authentique </a:t>
            </a:r>
            <a:r>
              <a:rPr lang="fr-FR" sz="1700" dirty="0" smtClean="0"/>
              <a:t>du territoire, </a:t>
            </a:r>
            <a:r>
              <a:rPr lang="fr-FR" sz="1700" b="1" dirty="0" smtClean="0"/>
              <a:t>l’excellence de de l’offre</a:t>
            </a:r>
            <a:r>
              <a:rPr lang="fr-FR" sz="1700" dirty="0" smtClean="0"/>
              <a:t> et ciblant une </a:t>
            </a:r>
            <a:r>
              <a:rPr lang="fr-FR" sz="1700" b="1" dirty="0" smtClean="0"/>
              <a:t>clientèle de proximité</a:t>
            </a:r>
          </a:p>
          <a:p>
            <a:pPr marL="285750" indent="-285750">
              <a:buFont typeface="Wingdings" panose="05000000000000000000" pitchFamily="2" charset="2"/>
              <a:buChar char="§"/>
            </a:pPr>
            <a:r>
              <a:rPr lang="fr-FR" sz="1700" dirty="0" smtClean="0"/>
              <a:t>Un </a:t>
            </a:r>
            <a:r>
              <a:rPr lang="fr-FR" sz="1700" b="1" dirty="0" smtClean="0"/>
              <a:t>appui en ingénierie </a:t>
            </a:r>
            <a:r>
              <a:rPr lang="fr-FR" sz="1700" dirty="0" smtClean="0"/>
              <a:t>d’Atout France</a:t>
            </a:r>
          </a:p>
          <a:p>
            <a:r>
              <a:rPr lang="fr-FR" sz="1700" dirty="0"/>
              <a:t> </a:t>
            </a:r>
            <a:r>
              <a:rPr lang="fr-FR" sz="1700" dirty="0" smtClean="0"/>
              <a:t>     financé par l’Etat </a:t>
            </a:r>
            <a:endParaRPr lang="fr-FR" sz="1700" dirty="0"/>
          </a:p>
        </p:txBody>
      </p:sp>
    </p:spTree>
    <p:extLst>
      <p:ext uri="{BB962C8B-B14F-4D97-AF65-F5344CB8AC3E}">
        <p14:creationId xmlns:p14="http://schemas.microsoft.com/office/powerpoint/2010/main" val="28025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p:txBody>
          <a:bodyPr>
            <a:normAutofit/>
          </a:bodyPr>
          <a:lstStyle/>
          <a:p>
            <a:pPr algn="just"/>
            <a:r>
              <a:rPr lang="fr-FR" sz="2200" dirty="0" smtClean="0">
                <a:latin typeface="Arial" panose="020B0604020202020204" pitchFamily="34" charset="0"/>
                <a:cs typeface="Arial" panose="020B0604020202020204" pitchFamily="34" charset="0"/>
              </a:rPr>
              <a:t>En </a:t>
            </a:r>
            <a:r>
              <a:rPr lang="fr-FR" sz="2200" b="1" dirty="0" smtClean="0">
                <a:latin typeface="Arial" panose="020B0604020202020204" pitchFamily="34" charset="0"/>
                <a:cs typeface="Arial" panose="020B0604020202020204" pitchFamily="34" charset="0"/>
              </a:rPr>
              <a:t>2016 </a:t>
            </a:r>
          </a:p>
          <a:p>
            <a:pPr algn="just">
              <a:buFont typeface="Arial" panose="020B0604020202020204" pitchFamily="34" charset="0"/>
              <a:buChar char="-"/>
            </a:pPr>
            <a:r>
              <a:rPr lang="fr-FR" sz="2200" dirty="0" smtClean="0">
                <a:latin typeface="Arial" panose="020B0604020202020204" pitchFamily="34" charset="0"/>
                <a:cs typeface="Arial" panose="020B0604020202020204" pitchFamily="34" charset="0"/>
              </a:rPr>
              <a:t>projet de partenariat avec la SANEF</a:t>
            </a:r>
          </a:p>
          <a:p>
            <a:pPr algn="just">
              <a:buFont typeface="Arial" panose="020B0604020202020204" pitchFamily="34" charset="0"/>
              <a:buChar char="-"/>
            </a:pPr>
            <a:r>
              <a:rPr lang="fr-FR" sz="2200" dirty="0" smtClean="0">
                <a:latin typeface="Arial" panose="020B0604020202020204" pitchFamily="34" charset="0"/>
                <a:cs typeface="Arial" panose="020B0604020202020204" pitchFamily="34" charset="0"/>
              </a:rPr>
              <a:t>avec l’ONF sur l’Orne</a:t>
            </a:r>
          </a:p>
          <a:p>
            <a:pPr algn="just">
              <a:buFont typeface="Arial" panose="020B0604020202020204" pitchFamily="34" charset="0"/>
              <a:buChar char="-"/>
            </a:pPr>
            <a:r>
              <a:rPr lang="fr-FR" sz="2200" dirty="0" smtClean="0">
                <a:latin typeface="Arial" panose="020B0604020202020204" pitchFamily="34" charset="0"/>
                <a:cs typeface="Arial" panose="020B0604020202020204" pitchFamily="34" charset="0"/>
              </a:rPr>
              <a:t>Poursuite du partenariat avec Brittany Ferries</a:t>
            </a:r>
            <a:endParaRPr lang="fr-F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3488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755576" y="341784"/>
            <a:ext cx="8229600" cy="1143000"/>
          </a:xfrm>
        </p:spPr>
        <p:txBody>
          <a:bodyPr>
            <a:normAutofit fontScale="90000"/>
          </a:bodyPr>
          <a:lstStyle/>
          <a:p>
            <a:r>
              <a:rPr lang="fr-FR" dirty="0" smtClean="0"/>
              <a:t>En termes d’intelligence économique</a:t>
            </a:r>
            <a:endParaRPr lang="fr-FR" dirty="0"/>
          </a:p>
        </p:txBody>
      </p:sp>
      <p:sp>
        <p:nvSpPr>
          <p:cNvPr id="5" name="Espace réservé du contenu 2"/>
          <p:cNvSpPr>
            <a:spLocks noGrp="1"/>
          </p:cNvSpPr>
          <p:nvPr>
            <p:ph idx="4294967295"/>
          </p:nvPr>
        </p:nvSpPr>
        <p:spPr>
          <a:xfrm>
            <a:off x="457200" y="1600201"/>
            <a:ext cx="8229600" cy="3989040"/>
          </a:xfrm>
          <a:prstGeom prst="rect">
            <a:avLst/>
          </a:prstGeom>
        </p:spPr>
        <p:txBody>
          <a:bodyPr>
            <a:normAutofit/>
          </a:bodyPr>
          <a:lstStyle/>
          <a:p>
            <a:r>
              <a:rPr lang="fr-FR" sz="2200" dirty="0" smtClean="0">
                <a:latin typeface="Arial" panose="020B0604020202020204" pitchFamily="34" charset="0"/>
                <a:cs typeface="Arial" panose="020B0604020202020204" pitchFamily="34" charset="0"/>
              </a:rPr>
              <a:t>Le développement d’une plateforme d’observation des sites de tourisme de mémoire (Grande guerre, Seconde Guerre mondiale, </a:t>
            </a:r>
            <a:r>
              <a:rPr lang="fr-FR" sz="2200" dirty="0" err="1" smtClean="0">
                <a:latin typeface="Arial" panose="020B0604020202020204" pitchFamily="34" charset="0"/>
                <a:cs typeface="Arial" panose="020B0604020202020204" pitchFamily="34" charset="0"/>
              </a:rPr>
              <a:t>etc</a:t>
            </a:r>
            <a:r>
              <a:rPr lang="fr-FR" sz="2200" dirty="0" smtClean="0">
                <a:latin typeface="Arial" panose="020B0604020202020204" pitchFamily="34" charset="0"/>
                <a:cs typeface="Arial" panose="020B0604020202020204" pitchFamily="34" charset="0"/>
              </a:rPr>
              <a:t>)</a:t>
            </a:r>
          </a:p>
          <a:p>
            <a:pPr marL="114300" indent="0">
              <a:buNone/>
            </a:pPr>
            <a:endParaRPr lang="fr-FR" sz="2200" dirty="0" smtClean="0">
              <a:latin typeface="Arial" panose="020B0604020202020204" pitchFamily="34" charset="0"/>
              <a:cs typeface="Arial" panose="020B0604020202020204" pitchFamily="34" charset="0"/>
            </a:endParaRPr>
          </a:p>
          <a:p>
            <a:pPr marL="114300" indent="0" algn="ctr">
              <a:buNone/>
            </a:pPr>
            <a:r>
              <a:rPr lang="fr-FR" sz="2200" dirty="0" smtClean="0">
                <a:latin typeface="Arial" panose="020B0604020202020204" pitchFamily="34" charset="0"/>
                <a:cs typeface="Arial" panose="020B0604020202020204" pitchFamily="34" charset="0"/>
                <a:hlinkClick r:id="rId2"/>
              </a:rPr>
              <a:t>www.observatoire-tourismedememoire.com</a:t>
            </a:r>
            <a:r>
              <a:rPr lang="fr-FR" sz="2200" dirty="0" smtClean="0">
                <a:latin typeface="Arial" panose="020B0604020202020204" pitchFamily="34" charset="0"/>
                <a:cs typeface="Arial" panose="020B0604020202020204" pitchFamily="34" charset="0"/>
              </a:rPr>
              <a:t> </a:t>
            </a:r>
            <a:endParaRPr lang="fr-F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7149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 </a:t>
            </a:r>
            <a:r>
              <a:rPr lang="fr-FR" sz="3600" dirty="0" smtClean="0"/>
              <a:t>conclusion</a:t>
            </a:r>
            <a:endParaRPr lang="fr-FR" sz="3600" dirty="0"/>
          </a:p>
        </p:txBody>
      </p:sp>
      <p:sp>
        <p:nvSpPr>
          <p:cNvPr id="3" name="Espace réservé du contenu 2"/>
          <p:cNvSpPr>
            <a:spLocks noGrp="1"/>
          </p:cNvSpPr>
          <p:nvPr>
            <p:ph sz="half" idx="2"/>
          </p:nvPr>
        </p:nvSpPr>
        <p:spPr>
          <a:xfrm>
            <a:off x="899592" y="1628800"/>
            <a:ext cx="7449478" cy="4536504"/>
          </a:xfrm>
        </p:spPr>
        <p:txBody>
          <a:bodyPr>
            <a:normAutofit lnSpcReduction="10000"/>
          </a:bodyPr>
          <a:lstStyle/>
          <a:p>
            <a:pPr algn="just">
              <a:buFont typeface="Wingdings" panose="05000000000000000000" pitchFamily="2" charset="2"/>
              <a:buChar char="v"/>
            </a:pPr>
            <a:r>
              <a:rPr lang="fr-FR" dirty="0" smtClean="0">
                <a:latin typeface="Arial" panose="020B0604020202020204" pitchFamily="34" charset="0"/>
                <a:cs typeface="Arial" panose="020B0604020202020204" pitchFamily="34" charset="0"/>
              </a:rPr>
              <a:t>Un enjeu </a:t>
            </a:r>
            <a:r>
              <a:rPr lang="fr-FR" dirty="0">
                <a:latin typeface="Arial" panose="020B0604020202020204" pitchFamily="34" charset="0"/>
                <a:cs typeface="Arial" panose="020B0604020202020204" pitchFamily="34" charset="0"/>
              </a:rPr>
              <a:t>important pour le territoire qui nécessitait </a:t>
            </a:r>
            <a:r>
              <a:rPr lang="fr-FR" dirty="0" smtClean="0">
                <a:latin typeface="Arial" panose="020B0604020202020204" pitchFamily="34" charset="0"/>
                <a:cs typeface="Arial" panose="020B0604020202020204" pitchFamily="34" charset="0"/>
              </a:rPr>
              <a:t>une reconnaissance institutionnelle à l’échelle régionale </a:t>
            </a:r>
          </a:p>
          <a:p>
            <a:pPr algn="just">
              <a:buFont typeface="Wingdings" panose="05000000000000000000" pitchFamily="2" charset="2"/>
              <a:buChar char="v"/>
            </a:pPr>
            <a:r>
              <a:rPr lang="fr-FR" dirty="0" smtClean="0">
                <a:latin typeface="Arial" panose="020B0604020202020204" pitchFamily="34" charset="0"/>
                <a:cs typeface="Arial" panose="020B0604020202020204" pitchFamily="34" charset="0"/>
              </a:rPr>
              <a:t>Qui s’appuie sur une dynamique collective nouvelle qui porte ses fruits</a:t>
            </a:r>
          </a:p>
          <a:p>
            <a:pPr algn="just">
              <a:buFont typeface="Wingdings" panose="05000000000000000000" pitchFamily="2" charset="2"/>
              <a:buChar char="v"/>
            </a:pPr>
            <a:r>
              <a:rPr lang="fr-FR" dirty="0" smtClean="0">
                <a:latin typeface="Arial" panose="020B0604020202020204" pitchFamily="34" charset="0"/>
                <a:cs typeface="Arial" panose="020B0604020202020204" pitchFamily="34" charset="0"/>
              </a:rPr>
              <a:t>Tout en reconnaissant à chacun un domaine de compétence privilégié</a:t>
            </a:r>
          </a:p>
          <a:p>
            <a:pPr algn="just">
              <a:buFont typeface="Wingdings" panose="05000000000000000000" pitchFamily="2" charset="2"/>
              <a:buChar char="v"/>
            </a:pPr>
            <a:r>
              <a:rPr lang="fr-FR" dirty="0" smtClean="0">
                <a:latin typeface="Arial" panose="020B0604020202020204" pitchFamily="34" charset="0"/>
                <a:cs typeface="Arial" panose="020B0604020202020204" pitchFamily="34" charset="0"/>
              </a:rPr>
              <a:t>Des passerelles entre les sujets</a:t>
            </a:r>
          </a:p>
          <a:p>
            <a:pPr algn="just">
              <a:buFont typeface="Wingdings" panose="05000000000000000000" pitchFamily="2" charset="2"/>
              <a:buChar char="v"/>
            </a:pPr>
            <a:r>
              <a:rPr lang="fr-FR" dirty="0" smtClean="0">
                <a:latin typeface="Arial" panose="020B0604020202020204" pitchFamily="34" charset="0"/>
                <a:cs typeface="Arial" panose="020B0604020202020204" pitchFamily="34" charset="0"/>
              </a:rPr>
              <a:t>La Région est aujourd’hui reconnue par tous comme légitime  sur la thématique du tourisme de mémoire</a:t>
            </a:r>
          </a:p>
          <a:p>
            <a:pPr algn="just">
              <a:buFont typeface="Wingdings" panose="05000000000000000000" pitchFamily="2" charset="2"/>
              <a:buChar char="v"/>
            </a:pPr>
            <a:r>
              <a:rPr lang="fr-FR" dirty="0" smtClean="0">
                <a:latin typeface="Arial" panose="020B0604020202020204" pitchFamily="34" charset="0"/>
                <a:cs typeface="Arial" panose="020B0604020202020204" pitchFamily="34" charset="0"/>
              </a:rPr>
              <a:t>Des moyens dédiés </a:t>
            </a:r>
            <a:r>
              <a:rPr lang="fr-FR" dirty="0">
                <a:latin typeface="Arial" panose="020B0604020202020204" pitchFamily="34" charset="0"/>
                <a:cs typeface="Arial" panose="020B0604020202020204" pitchFamily="34" charset="0"/>
              </a:rPr>
              <a:t>importants </a:t>
            </a:r>
            <a:endParaRPr lang="fr-FR"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4716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103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11560" y="1916832"/>
            <a:ext cx="7772400" cy="1362075"/>
          </a:xfrm>
        </p:spPr>
        <p:txBody>
          <a:bodyPr>
            <a:normAutofit fontScale="90000"/>
          </a:bodyPr>
          <a:lstStyle/>
          <a:p>
            <a:r>
              <a:rPr lang="fr-FR" dirty="0"/>
              <a:t/>
            </a:r>
            <a:br>
              <a:rPr lang="fr-FR" dirty="0"/>
            </a:br>
            <a:r>
              <a:rPr lang="fr-FR" dirty="0" smtClean="0"/>
              <a:t>Le contrat de destination</a:t>
            </a:r>
            <a:br>
              <a:rPr lang="fr-FR" dirty="0" smtClean="0"/>
            </a:br>
            <a:r>
              <a:rPr lang="fr-FR" sz="900" dirty="0" smtClean="0"/>
              <a:t/>
            </a:r>
            <a:br>
              <a:rPr lang="fr-FR" sz="900" dirty="0" smtClean="0"/>
            </a:br>
            <a:r>
              <a:rPr lang="fr-FR" dirty="0" smtClean="0"/>
              <a:t>« centenaire</a:t>
            </a:r>
            <a:br>
              <a:rPr lang="fr-FR" dirty="0" smtClean="0"/>
            </a:br>
            <a:r>
              <a:rPr lang="fr-FR" dirty="0" smtClean="0"/>
              <a:t>de la grande guerre »</a:t>
            </a:r>
            <a:endParaRPr lang="fr-FR" dirty="0"/>
          </a:p>
        </p:txBody>
      </p:sp>
      <p:sp>
        <p:nvSpPr>
          <p:cNvPr id="5" name="ZoneTexte 4"/>
          <p:cNvSpPr txBox="1"/>
          <p:nvPr/>
        </p:nvSpPr>
        <p:spPr>
          <a:xfrm>
            <a:off x="2555776" y="4725144"/>
            <a:ext cx="6408712" cy="1200329"/>
          </a:xfrm>
          <a:prstGeom prst="rect">
            <a:avLst/>
          </a:prstGeom>
          <a:noFill/>
        </p:spPr>
        <p:txBody>
          <a:bodyPr wrap="square" rtlCol="0">
            <a:spAutoFit/>
          </a:bodyPr>
          <a:lstStyle/>
          <a:p>
            <a:pPr algn="r"/>
            <a:r>
              <a:rPr lang="fr-FR" b="1" dirty="0" smtClean="0">
                <a:latin typeface="Frutiger LT Std 45 Light" pitchFamily="34" charset="0"/>
              </a:rPr>
              <a:t>Par Mme Marine CATHERINE, </a:t>
            </a:r>
          </a:p>
          <a:p>
            <a:pPr algn="r"/>
            <a:r>
              <a:rPr lang="fr-FR" b="1" dirty="0" smtClean="0">
                <a:latin typeface="Frutiger LT Std 45 Light" pitchFamily="34" charset="0"/>
              </a:rPr>
              <a:t>Chargée de mission Marketing</a:t>
            </a:r>
          </a:p>
          <a:p>
            <a:pPr algn="r"/>
            <a:r>
              <a:rPr lang="fr-FR" dirty="0" smtClean="0">
                <a:solidFill>
                  <a:srgbClr val="472F92"/>
                </a:solidFill>
              </a:rPr>
              <a:t/>
            </a:r>
            <a:br>
              <a:rPr lang="fr-FR" dirty="0" smtClean="0">
                <a:solidFill>
                  <a:srgbClr val="472F92"/>
                </a:solidFill>
              </a:rPr>
            </a:br>
            <a:endParaRPr lang="fr-FR" dirty="0">
              <a:solidFill>
                <a:srgbClr val="472F92"/>
              </a:solidFill>
            </a:endParaRP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21957" b="21396"/>
          <a:stretch/>
        </p:blipFill>
        <p:spPr>
          <a:xfrm>
            <a:off x="6444208" y="5560472"/>
            <a:ext cx="2424832" cy="708950"/>
          </a:xfrm>
          <a:prstGeom prst="rect">
            <a:avLst/>
          </a:prstGeom>
        </p:spPr>
      </p:pic>
    </p:spTree>
    <p:extLst>
      <p:ext uri="{BB962C8B-B14F-4D97-AF65-F5344CB8AC3E}">
        <p14:creationId xmlns:p14="http://schemas.microsoft.com/office/powerpoint/2010/main" val="1303308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contrat de destination Centenaire de la Grande Guerre</a:t>
            </a:r>
            <a:endParaRPr lang="fr-FR" dirty="0"/>
          </a:p>
        </p:txBody>
      </p:sp>
      <p:sp>
        <p:nvSpPr>
          <p:cNvPr id="4" name="Espace réservé du contenu 2"/>
          <p:cNvSpPr txBox="1">
            <a:spLocks/>
          </p:cNvSpPr>
          <p:nvPr/>
        </p:nvSpPr>
        <p:spPr>
          <a:xfrm>
            <a:off x="395536" y="1883965"/>
            <a:ext cx="8352928" cy="4353347"/>
          </a:xfrm>
          <a:prstGeom prst="rect">
            <a:avLst/>
          </a:prstGeom>
        </p:spPr>
        <p:txBody>
          <a:bodyPr vert="horz" lIns="91440" tIns="45720" rIns="91440" bIns="45720" rtlCol="0">
            <a:noAutofit/>
          </a:bodyPr>
          <a:lstStyle/>
          <a:p>
            <a:pPr lvl="1">
              <a:buFont typeface="Wingdings" pitchFamily="2" charset="2"/>
              <a:buChar char="ü"/>
              <a:defRPr/>
            </a:pPr>
            <a:endParaRPr lang="fr-FR" sz="1200" dirty="0" smtClean="0">
              <a:cs typeface="Arial" pitchFamily="34" charset="0"/>
            </a:endParaRPr>
          </a:p>
        </p:txBody>
      </p:sp>
      <p:sp>
        <p:nvSpPr>
          <p:cNvPr id="5" name="Rectangle 4"/>
          <p:cNvSpPr/>
          <p:nvPr/>
        </p:nvSpPr>
        <p:spPr>
          <a:xfrm>
            <a:off x="251520" y="1844824"/>
            <a:ext cx="8352928" cy="769441"/>
          </a:xfrm>
          <a:prstGeom prst="rect">
            <a:avLst/>
          </a:prstGeom>
        </p:spPr>
        <p:txBody>
          <a:bodyPr wrap="square">
            <a:spAutoFit/>
          </a:bodyPr>
          <a:lstStyle/>
          <a:p>
            <a:pPr>
              <a:buNone/>
            </a:pPr>
            <a:r>
              <a:rPr lang="fr-FR" sz="1600" dirty="0" smtClean="0">
                <a:latin typeface="Frutiger LT Std 45 Light"/>
                <a:cs typeface="Arial" pitchFamily="34" charset="0"/>
              </a:rPr>
              <a:t>Les territoires du Front : De nombreux atouts pour se positionner en tant que destination tourisme de mémoire </a:t>
            </a:r>
          </a:p>
          <a:p>
            <a:pPr lvl="1"/>
            <a:endParaRPr lang="fr-FR" sz="1200" dirty="0" smtClean="0">
              <a:latin typeface="Frutiger LT Std 45 Light"/>
              <a:cs typeface="Arial" pitchFamily="34" charset="0"/>
            </a:endParaRPr>
          </a:p>
        </p:txBody>
      </p:sp>
      <p:graphicFrame>
        <p:nvGraphicFramePr>
          <p:cNvPr id="6" name="Diagramme 5"/>
          <p:cNvGraphicFramePr/>
          <p:nvPr>
            <p:extLst>
              <p:ext uri="{D42A27DB-BD31-4B8C-83A1-F6EECF244321}">
                <p14:modId xmlns:p14="http://schemas.microsoft.com/office/powerpoint/2010/main" val="4184790208"/>
              </p:ext>
            </p:extLst>
          </p:nvPr>
        </p:nvGraphicFramePr>
        <p:xfrm>
          <a:off x="2411760" y="2348880"/>
          <a:ext cx="5640288" cy="3629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1005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a:xfrm>
            <a:off x="362882" y="2244005"/>
            <a:ext cx="8025542" cy="3777283"/>
          </a:xfrm>
        </p:spPr>
        <p:txBody>
          <a:bodyPr>
            <a:noAutofit/>
          </a:bodyPr>
          <a:lstStyle/>
          <a:p>
            <a:pPr algn="ctr">
              <a:buNone/>
            </a:pPr>
            <a:r>
              <a:rPr lang="fr-FR" sz="1800" b="1" dirty="0" smtClean="0">
                <a:latin typeface="Frutiger LT Std 45 Light"/>
                <a:cs typeface="Arial" pitchFamily="34" charset="0"/>
              </a:rPr>
              <a:t>Une offre touristique très diversifiée… mais avec des faiblesses et enjeux</a:t>
            </a:r>
          </a:p>
          <a:p>
            <a:pPr>
              <a:buNone/>
            </a:pPr>
            <a:endParaRPr lang="fr-FR" sz="1800" dirty="0" smtClean="0">
              <a:latin typeface="Frutiger LT Std 45 Light"/>
              <a:cs typeface="Arial" pitchFamily="34" charset="0"/>
            </a:endParaRPr>
          </a:p>
          <a:p>
            <a:pPr>
              <a:buFont typeface="Wingdings" panose="05000000000000000000" pitchFamily="2" charset="2"/>
              <a:buChar char="Ø"/>
            </a:pPr>
            <a:r>
              <a:rPr lang="fr-FR" sz="1800" dirty="0" smtClean="0">
                <a:latin typeface="Frutiger LT Std 45 Light"/>
                <a:cs typeface="Arial" pitchFamily="34" charset="0"/>
              </a:rPr>
              <a:t>Des sites de mémoire très concentrés au sein de certaines régions </a:t>
            </a:r>
          </a:p>
          <a:p>
            <a:pPr marL="0" indent="0">
              <a:buNone/>
            </a:pPr>
            <a:endParaRPr lang="fr-FR" sz="1800" dirty="0" smtClean="0">
              <a:latin typeface="Frutiger LT Std 45 Light"/>
              <a:cs typeface="Arial" pitchFamily="34" charset="0"/>
            </a:endParaRPr>
          </a:p>
          <a:p>
            <a:pPr>
              <a:buFont typeface="Wingdings" panose="05000000000000000000" pitchFamily="2" charset="2"/>
              <a:buChar char="Ø"/>
            </a:pPr>
            <a:r>
              <a:rPr lang="fr-FR" sz="1800" dirty="0" smtClean="0">
                <a:latin typeface="Frutiger LT Std 45 Light"/>
                <a:cs typeface="Arial" pitchFamily="34" charset="0"/>
              </a:rPr>
              <a:t>Une communication individuelle des régions sur les sites du Western Front </a:t>
            </a:r>
          </a:p>
          <a:p>
            <a:pPr marL="0" indent="0">
              <a:buNone/>
            </a:pPr>
            <a:endParaRPr lang="fr-FR" sz="1800" dirty="0" smtClean="0">
              <a:latin typeface="Frutiger LT Std 45 Light"/>
              <a:cs typeface="Arial" pitchFamily="34" charset="0"/>
            </a:endParaRPr>
          </a:p>
          <a:p>
            <a:pPr marL="0">
              <a:spcBef>
                <a:spcPts val="0"/>
              </a:spcBef>
              <a:buFont typeface="Wingdings" panose="05000000000000000000" pitchFamily="2" charset="2"/>
              <a:buChar char="Ø"/>
            </a:pPr>
            <a:r>
              <a:rPr lang="fr-FR" sz="1800" dirty="0" smtClean="0">
                <a:latin typeface="Frutiger LT Std 45 Light"/>
                <a:cs typeface="Arial" pitchFamily="34" charset="0"/>
              </a:rPr>
              <a:t>Une communication à fonder sur l’évènementiel et les activités et attraits touristiques annexes au tourisme de mémoire dans chaque région </a:t>
            </a:r>
          </a:p>
        </p:txBody>
      </p:sp>
      <p:sp>
        <p:nvSpPr>
          <p:cNvPr id="4" name="Titre 1"/>
          <p:cNvSpPr>
            <a:spLocks noGrp="1"/>
          </p:cNvSpPr>
          <p:nvPr>
            <p:ph type="title"/>
          </p:nvPr>
        </p:nvSpPr>
        <p:spPr>
          <a:xfrm>
            <a:off x="875459" y="727974"/>
            <a:ext cx="7473611" cy="656568"/>
          </a:xfrm>
        </p:spPr>
        <p:txBody>
          <a:bodyPr>
            <a:normAutofit fontScale="90000"/>
          </a:bodyPr>
          <a:lstStyle/>
          <a:p>
            <a:r>
              <a:rPr lang="fr-FR" dirty="0" smtClean="0"/>
              <a:t>Le contrat de destination Centenaire de la Grande Guerre</a:t>
            </a:r>
            <a:endParaRPr lang="fr-FR" dirty="0"/>
          </a:p>
        </p:txBody>
      </p:sp>
    </p:spTree>
    <p:extLst>
      <p:ext uri="{BB962C8B-B14F-4D97-AF65-F5344CB8AC3E}">
        <p14:creationId xmlns:p14="http://schemas.microsoft.com/office/powerpoint/2010/main" val="3316290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3382</Words>
  <Application>Microsoft Office PowerPoint</Application>
  <PresentationFormat>Affichage à l'écran (4:3)</PresentationFormat>
  <Paragraphs>834</Paragraphs>
  <Slides>63</Slides>
  <Notes>18</Notes>
  <HiddenSlides>0</HiddenSlides>
  <MMClips>0</MMClips>
  <ScaleCrop>false</ScaleCrop>
  <HeadingPairs>
    <vt:vector size="4" baseType="variant">
      <vt:variant>
        <vt:lpstr>Thème</vt:lpstr>
      </vt:variant>
      <vt:variant>
        <vt:i4>1</vt:i4>
      </vt:variant>
      <vt:variant>
        <vt:lpstr>Titres des diapositives</vt:lpstr>
      </vt:variant>
      <vt:variant>
        <vt:i4>63</vt:i4>
      </vt:variant>
    </vt:vector>
  </HeadingPairs>
  <TitlesOfParts>
    <vt:vector size="64" baseType="lpstr">
      <vt:lpstr>Thème Office</vt:lpstr>
      <vt:lpstr>Présentation PowerPoint</vt:lpstr>
      <vt:lpstr>ATELIER 3  Le contrat de destination  un outil d’intégration des stratégies Touristiques des territoires</vt:lpstr>
      <vt:lpstr>Quelques éléments de contexte …</vt:lpstr>
      <vt:lpstr>Qu’est ce qu’un contrat de destination ?</vt:lpstr>
      <vt:lpstr>Qu’est ce qu’un contrat de destination ?</vt:lpstr>
      <vt:lpstr>Des outils au service de l’attractivité de la France</vt:lpstr>
      <vt:lpstr> Le contrat de destination  « centenaire de la grande guerre »</vt:lpstr>
      <vt:lpstr>Le contrat de destination Centenaire de la Grande Guerre</vt:lpstr>
      <vt:lpstr>Le contrat de destination Centenaire de la Grande Guerre</vt:lpstr>
      <vt:lpstr>Le contrat de destination Centenaire de la Grande Guerre</vt:lpstr>
      <vt:lpstr>Le contrat de destination Centenaire de la Grande Guerre</vt:lpstr>
      <vt:lpstr>Le contrat de destination Centenaire de la Grande Guerre</vt:lpstr>
      <vt:lpstr>Des actions concrètes</vt:lpstr>
      <vt:lpstr>Des actions concrètes</vt:lpstr>
      <vt:lpstr>Des actions concrètes</vt:lpstr>
      <vt:lpstr>Des actions concrètes</vt:lpstr>
      <vt:lpstr>Des actions concrètes</vt:lpstr>
      <vt:lpstr>Présentation PowerPoint</vt:lpstr>
      <vt:lpstr>Présentation PowerPoint</vt:lpstr>
      <vt:lpstr>Des actions concrètes</vt:lpstr>
      <vt:lpstr>Des actions concrètes</vt:lpstr>
      <vt:lpstr>Des actions concrètes</vt:lpstr>
      <vt:lpstr>Des actions concrètes</vt:lpstr>
      <vt:lpstr>Des actions concrètes</vt:lpstr>
      <vt:lpstr>Des actions concrètes</vt:lpstr>
      <vt:lpstr>Des actions concrètes</vt:lpstr>
      <vt:lpstr>Des actions concrètes</vt:lpstr>
      <vt:lpstr>Des actions concrètes</vt:lpstr>
      <vt:lpstr>Des actions concrètes</vt:lpstr>
      <vt:lpstr>Des retombées directes sur la destination  </vt:lpstr>
      <vt:lpstr>Des retombées directes sur la destination  </vt:lpstr>
      <vt:lpstr>Des retombées directes sur la destination  </vt:lpstr>
      <vt:lpstr> </vt:lpstr>
      <vt:lpstr>contexte</vt:lpstr>
      <vt:lpstr>dynamiques régionales</vt:lpstr>
      <vt:lpstr>construction et animation du réseau</vt:lpstr>
      <vt:lpstr>aujourd’hui</vt:lpstr>
      <vt:lpstr>LE CONTRAT DE DESTINATION  TOURISME DE MEMOIRE EN NORMANDIE</vt:lpstr>
      <vt:lpstr>Présentation PowerPoint</vt:lpstr>
      <vt:lpstr>Le tourisme de mémoire en Normandie en quelques chiffres</vt:lpstr>
      <vt:lpstr>Présentation PowerPoint</vt:lpstr>
      <vt:lpstr>L’ambition</vt:lpstr>
      <vt:lpstr>Une destination, qu’est ce que c’est ?</vt:lpstr>
      <vt:lpstr>Les objectifs à 5 ans</vt:lpstr>
      <vt:lpstr>La gouvernance </vt:lpstr>
      <vt:lpstr>Les principes</vt:lpstr>
      <vt:lpstr>Présentation PowerPoint</vt:lpstr>
      <vt:lpstr>Présentation PowerPoint</vt:lpstr>
      <vt:lpstr>Présentation PowerPoint</vt:lpstr>
      <vt:lpstr>Concrètement,  ça se traduit comment ?   Exemples d’actions</vt:lpstr>
      <vt:lpstr>En termes d’offre</vt:lpstr>
      <vt:lpstr>Présentation PowerPoint</vt:lpstr>
      <vt:lpstr>Présentation PowerPoint</vt:lpstr>
      <vt:lpstr>Présentation PowerPoint</vt:lpstr>
      <vt:lpstr>Présentation PowerPoint</vt:lpstr>
      <vt:lpstr>Mobiliser le grand public</vt:lpstr>
      <vt:lpstr>En termes de promotion</vt:lpstr>
      <vt:lpstr>Présentation PowerPoint</vt:lpstr>
      <vt:lpstr>Présentation PowerPoint</vt:lpstr>
      <vt:lpstr>Présentation PowerPoint</vt:lpstr>
      <vt:lpstr>En termes d’intelligence économique</vt:lpstr>
      <vt:lpstr>En conclusion</vt:lpstr>
      <vt:lpstr>Présentation PowerPoint</vt:lpstr>
    </vt:vector>
  </TitlesOfParts>
  <Company>MINEFI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BERTHELOT Marie-Astrid</dc:creator>
  <cp:lastModifiedBy>BERTHELOT Marie-Astrid</cp:lastModifiedBy>
  <cp:revision>1</cp:revision>
  <dcterms:created xsi:type="dcterms:W3CDTF">2015-12-04T09:13:59Z</dcterms:created>
  <dcterms:modified xsi:type="dcterms:W3CDTF">2015-12-04T09:16:34Z</dcterms:modified>
</cp:coreProperties>
</file>